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56" r:id="rId3"/>
    <p:sldId id="257"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162" autoAdjust="0"/>
  </p:normalViewPr>
  <p:slideViewPr>
    <p:cSldViewPr snapToGrid="0">
      <p:cViewPr varScale="1">
        <p:scale>
          <a:sx n="69" d="100"/>
          <a:sy n="69" d="100"/>
        </p:scale>
        <p:origin x="58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4969BE-5AB0-43B6-A6AF-D5874F5969FB}" type="datetimeFigureOut">
              <a:rPr lang="fr-FR" smtClean="0"/>
              <a:t>28/09/2024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3AE76D-C16E-4E3D-A109-46BCAB4F8EDA}" type="slidenum">
              <a:rPr lang="fr-FR" smtClean="0"/>
              <a:t>‹N°›</a:t>
            </a:fld>
            <a:endParaRPr lang="fr-FR"/>
          </a:p>
        </p:txBody>
      </p:sp>
    </p:spTree>
    <p:extLst>
      <p:ext uri="{BB962C8B-B14F-4D97-AF65-F5344CB8AC3E}">
        <p14:creationId xmlns:p14="http://schemas.microsoft.com/office/powerpoint/2010/main" val="348059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3AE76D-C16E-4E3D-A109-46BCAB4F8EDA}" type="slidenum">
              <a:rPr lang="fr-FR" smtClean="0"/>
              <a:t>4</a:t>
            </a:fld>
            <a:endParaRPr lang="fr-FR"/>
          </a:p>
        </p:txBody>
      </p:sp>
    </p:spTree>
    <p:extLst>
      <p:ext uri="{BB962C8B-B14F-4D97-AF65-F5344CB8AC3E}">
        <p14:creationId xmlns:p14="http://schemas.microsoft.com/office/powerpoint/2010/main" val="77009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E881B4-8B54-4A24-BAC1-288CC1DC2F0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563A8A8-5873-4353-800F-05465335C0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C556B1D-C40C-45D5-831B-FE5F8EE028EA}"/>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0DA4576F-2C31-4CCD-8925-B5AC203A73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B9589B-CF85-4C49-BCAE-4F14A32EA902}"/>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1990287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28CE9-0B88-42C0-A7D2-2056D21808C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16471E-7C3E-4475-80F6-B0B14AB20AB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A43D89-C7BD-4DB0-8D49-CD5B2E2C5BF9}"/>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367712CC-D9FF-4B98-A07A-90E09FE055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F9ACB9-5387-447D-AA25-F99BE89E1B55}"/>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3926688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3D142B-5D91-41F5-9697-398EACA1EF2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2E53CB7-0A34-4E1B-9823-A89E385EA8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F87D1E1-496B-4826-BF65-45B9A5353ABE}"/>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ED7AC57D-0753-4757-AE1F-61FCAEDBC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0794E-4D7C-4FB5-800D-1614E0A1EF26}"/>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3924624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B7693-AC1A-40F4-BA95-906DBA89B11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B145BA-F19D-4131-81DE-E1CF46C0540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54FAC6B-2B8B-49BA-A33B-1E79920D36C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8DF2F29-A160-47FF-B110-3ADE7300C6C4}"/>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6" name="Espace réservé du pied de page 5">
            <a:extLst>
              <a:ext uri="{FF2B5EF4-FFF2-40B4-BE49-F238E27FC236}">
                <a16:creationId xmlns:a16="http://schemas.microsoft.com/office/drawing/2014/main" id="{C39AAE6B-FC76-4B16-B077-213C1942D6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E515FE-07B0-408E-AB48-67CB342DB69C}"/>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1552740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E066C-3CFC-4AD5-B90D-32E7441BFD5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8DF73C-EB84-4289-8C37-B32E9A80EA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8F0B983-4430-4217-AD09-8E7BFD956F0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5228767-BC75-4716-97CE-98D20F1C9F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6DDE63B-2486-4E76-BE3C-5AD7B1085BC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A9D2943-E69D-4030-84E2-6A48410AF387}"/>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8" name="Espace réservé du pied de page 7">
            <a:extLst>
              <a:ext uri="{FF2B5EF4-FFF2-40B4-BE49-F238E27FC236}">
                <a16:creationId xmlns:a16="http://schemas.microsoft.com/office/drawing/2014/main" id="{0584EDD4-DA2C-4E8D-9ECB-2BF6C4B107F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A83F503-BBF8-484A-966F-9D5AD10D7CA7}"/>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321112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2F417F-1049-433C-BB55-046627A7D8E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F4B2D8C-2C66-45BC-A245-6FC0D971120E}"/>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4" name="Espace réservé du pied de page 3">
            <a:extLst>
              <a:ext uri="{FF2B5EF4-FFF2-40B4-BE49-F238E27FC236}">
                <a16:creationId xmlns:a16="http://schemas.microsoft.com/office/drawing/2014/main" id="{6D5A9DF6-18ED-4326-A1AC-5CBD45C1312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8236791-AB63-4BD5-A75E-B7091F887A10}"/>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2070382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186085F-E527-4D79-8F56-739547A06B85}"/>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3" name="Espace réservé du pied de page 2">
            <a:extLst>
              <a:ext uri="{FF2B5EF4-FFF2-40B4-BE49-F238E27FC236}">
                <a16:creationId xmlns:a16="http://schemas.microsoft.com/office/drawing/2014/main" id="{DBE9E398-3383-4E7E-9D40-800BB7AE5F5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2E0EB74-9C2A-488B-8345-1C909DD2E969}"/>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49457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B61BA2-C263-4BA4-9ECA-69793E62E1E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AEDD5D0-1D24-4731-9EDD-0D0AD8D1A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B1D8746-F2DB-4106-95A6-D143115CAA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8C90D53-5396-4CB4-B973-FF73DD1727AE}"/>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6" name="Espace réservé du pied de page 5">
            <a:extLst>
              <a:ext uri="{FF2B5EF4-FFF2-40B4-BE49-F238E27FC236}">
                <a16:creationId xmlns:a16="http://schemas.microsoft.com/office/drawing/2014/main" id="{092BEEEF-9A66-4357-AB5A-78BF3565B2D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C603A25-5696-499E-9F29-C65E40FDB5B8}"/>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280359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EB6EF-2AFC-42BE-98AB-F236C31A0D5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58D0621-2BC6-4E50-AA9F-6DD707CFB8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DC241D6-03F7-4352-A94B-F3DF47E489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0FE58F2-0724-4A43-87FE-4FC08F23A14B}"/>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6" name="Espace réservé du pied de page 5">
            <a:extLst>
              <a:ext uri="{FF2B5EF4-FFF2-40B4-BE49-F238E27FC236}">
                <a16:creationId xmlns:a16="http://schemas.microsoft.com/office/drawing/2014/main" id="{A12CE9AD-0E80-46D1-9783-549C68561D3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F910D89-945B-4848-935A-5483E6C990C3}"/>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4157307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FE195-D1E2-495C-AC35-A61471DA336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1ACD74E-0180-41BD-896A-7E8DB913777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55F774-7F67-4D36-A98A-6567A5A09AE7}"/>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8B1A1DEB-770F-4E5E-9DCF-3872BA2B26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531E04-374E-46EC-888C-E986BCBB4BA1}"/>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3242370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2041450-914E-4F80-B1B3-6E687ABFED9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22566C-D5E3-4FB4-9ACD-4C6B253DBD8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ADA63A-ACE4-4F29-AABC-DEF1E37225B0}"/>
              </a:ext>
            </a:extLst>
          </p:cNvPr>
          <p:cNvSpPr>
            <a:spLocks noGrp="1"/>
          </p:cNvSpPr>
          <p:nvPr>
            <p:ph type="dt" sz="half" idx="10"/>
          </p:nvPr>
        </p:nvSpPr>
        <p:spPr/>
        <p:txBody>
          <a:body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BA1CC387-D3C4-4B07-B196-1123AD40A8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FA296E-6994-4EDF-B78C-047D08EDEEF7}"/>
              </a:ext>
            </a:extLst>
          </p:cNvPr>
          <p:cNvSpPr>
            <a:spLocks noGrp="1"/>
          </p:cNvSpPr>
          <p:nvPr>
            <p:ph type="sldNum" sz="quarter" idx="12"/>
          </p:nvPr>
        </p:nvSpPr>
        <p:spPr/>
        <p:txBody>
          <a:bodyPr/>
          <a:lstStyle/>
          <a:p>
            <a:fld id="{76464496-7BF0-43D0-B8E5-FCE40FF94D7E}" type="slidenum">
              <a:rPr lang="fr-FR" smtClean="0"/>
              <a:t>‹N°›</a:t>
            </a:fld>
            <a:endParaRPr lang="fr-FR"/>
          </a:p>
        </p:txBody>
      </p:sp>
    </p:spTree>
    <p:extLst>
      <p:ext uri="{BB962C8B-B14F-4D97-AF65-F5344CB8AC3E}">
        <p14:creationId xmlns:p14="http://schemas.microsoft.com/office/powerpoint/2010/main" val="3343991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2C370DE-999C-471B-A530-FFFE5E4580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894C5E4-AA7F-469B-A07B-775D864A3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B71CFC2-F150-4AFE-A1B9-3273E7F30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8EB941-D4AA-4318-8080-2BDC73A9B270}" type="datetimeFigureOut">
              <a:rPr lang="fr-FR" smtClean="0"/>
              <a:t>28/09/2024</a:t>
            </a:fld>
            <a:endParaRPr lang="fr-FR"/>
          </a:p>
        </p:txBody>
      </p:sp>
      <p:sp>
        <p:nvSpPr>
          <p:cNvPr id="5" name="Espace réservé du pied de page 4">
            <a:extLst>
              <a:ext uri="{FF2B5EF4-FFF2-40B4-BE49-F238E27FC236}">
                <a16:creationId xmlns:a16="http://schemas.microsoft.com/office/drawing/2014/main" id="{8701BCD1-3FA5-4FA1-BC2C-87CFB6D326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3574D4F-A303-4DD0-BAB2-D34EECC626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464496-7BF0-43D0-B8E5-FCE40FF94D7E}" type="slidenum">
              <a:rPr lang="fr-FR" smtClean="0"/>
              <a:t>‹N°›</a:t>
            </a:fld>
            <a:endParaRPr lang="fr-FR"/>
          </a:p>
        </p:txBody>
      </p:sp>
    </p:spTree>
    <p:extLst>
      <p:ext uri="{BB962C8B-B14F-4D97-AF65-F5344CB8AC3E}">
        <p14:creationId xmlns:p14="http://schemas.microsoft.com/office/powerpoint/2010/main" val="569995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30FA16-E50D-4C2E-B04D-12635FD372A4}"/>
              </a:ext>
            </a:extLst>
          </p:cNvPr>
          <p:cNvSpPr>
            <a:spLocks noGrp="1"/>
          </p:cNvSpPr>
          <p:nvPr>
            <p:ph type="ctrTitle"/>
          </p:nvPr>
        </p:nvSpPr>
        <p:spPr/>
        <p:txBody>
          <a:bodyPr>
            <a:normAutofit fontScale="90000"/>
          </a:bodyPr>
          <a:lstStyle/>
          <a:p>
            <a:br>
              <a:rPr lang="fr-FR" dirty="0"/>
            </a:br>
            <a:br>
              <a:rPr lang="fr-FR" dirty="0"/>
            </a:br>
            <a:endParaRPr lang="fr-FR" dirty="0"/>
          </a:p>
        </p:txBody>
      </p:sp>
      <p:sp>
        <p:nvSpPr>
          <p:cNvPr id="3" name="Sous-titre 2">
            <a:extLst>
              <a:ext uri="{FF2B5EF4-FFF2-40B4-BE49-F238E27FC236}">
                <a16:creationId xmlns:a16="http://schemas.microsoft.com/office/drawing/2014/main" id="{7902564A-2554-4E6F-95DF-0BB20552032D}"/>
              </a:ext>
            </a:extLst>
          </p:cNvPr>
          <p:cNvSpPr>
            <a:spLocks noGrp="1"/>
          </p:cNvSpPr>
          <p:nvPr>
            <p:ph type="subTitle" idx="1"/>
          </p:nvPr>
        </p:nvSpPr>
        <p:spPr/>
        <p:txBody>
          <a:bodyPr/>
          <a:lstStyle/>
          <a:p>
            <a:endParaRPr lang="fr-FR" dirty="0"/>
          </a:p>
          <a:p>
            <a:endParaRPr lang="fr-FR" dirty="0"/>
          </a:p>
          <a:p>
            <a:endParaRPr lang="fr-FR" dirty="0"/>
          </a:p>
        </p:txBody>
      </p:sp>
      <p:sp>
        <p:nvSpPr>
          <p:cNvPr id="5" name="ZoneTexte 4">
            <a:extLst>
              <a:ext uri="{FF2B5EF4-FFF2-40B4-BE49-F238E27FC236}">
                <a16:creationId xmlns:a16="http://schemas.microsoft.com/office/drawing/2014/main" id="{B183CB5D-6400-4D43-BC52-0B929C1ECBFC}"/>
              </a:ext>
            </a:extLst>
          </p:cNvPr>
          <p:cNvSpPr txBox="1"/>
          <p:nvPr/>
        </p:nvSpPr>
        <p:spPr>
          <a:xfrm flipH="1">
            <a:off x="1903368" y="262524"/>
            <a:ext cx="10288632" cy="3046988"/>
          </a:xfrm>
          <a:prstGeom prst="rect">
            <a:avLst/>
          </a:prstGeom>
          <a:noFill/>
        </p:spPr>
        <p:txBody>
          <a:bodyPr wrap="square" rtlCol="0">
            <a:spAutoFit/>
          </a:bodyPr>
          <a:lstStyle/>
          <a:p>
            <a:pPr algn="ctr"/>
            <a:r>
              <a:rPr lang="fr-FR" sz="9600" b="1" dirty="0">
                <a:solidFill>
                  <a:schemeClr val="accent1"/>
                </a:solidFill>
                <a:latin typeface="Britannic Bold" panose="020B0903060703020204" pitchFamily="34" charset="0"/>
              </a:rPr>
              <a:t>L’unité centrale et ses composants</a:t>
            </a:r>
          </a:p>
        </p:txBody>
      </p:sp>
      <p:pic>
        <p:nvPicPr>
          <p:cNvPr id="3074" name="Picture 2" descr="Processeur CPU - Intel Core i5-4300M - 2.60 GHz - SR1H9 - LaptopService">
            <a:extLst>
              <a:ext uri="{FF2B5EF4-FFF2-40B4-BE49-F238E27FC236}">
                <a16:creationId xmlns:a16="http://schemas.microsoft.com/office/drawing/2014/main" id="{56376C4B-4848-452B-BBDE-36EC15F7E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118" y="3885918"/>
            <a:ext cx="2743764" cy="274376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Quelle carte graphique pour quelle utilisation ? - Grosbill Blog">
            <a:extLst>
              <a:ext uri="{FF2B5EF4-FFF2-40B4-BE49-F238E27FC236}">
                <a16:creationId xmlns:a16="http://schemas.microsoft.com/office/drawing/2014/main" id="{E620DB1D-36BF-4441-8FF5-E93BFE62B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423" y="4420481"/>
            <a:ext cx="2846574" cy="16746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C Gamer, Ordinateur Gamer, Unité Centrale Gamer au Maroc | Tera.ma">
            <a:extLst>
              <a:ext uri="{FF2B5EF4-FFF2-40B4-BE49-F238E27FC236}">
                <a16:creationId xmlns:a16="http://schemas.microsoft.com/office/drawing/2014/main" id="{067197D6-8AAA-44C6-9408-7F66DFAC1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574" y="3367029"/>
            <a:ext cx="3012865" cy="301286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 avec coins arrondis en haut 8">
            <a:extLst>
              <a:ext uri="{FF2B5EF4-FFF2-40B4-BE49-F238E27FC236}">
                <a16:creationId xmlns:a16="http://schemas.microsoft.com/office/drawing/2014/main" id="{88B6B1B6-161D-44BA-B4E4-CAC480FCF2A2}"/>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FE28CB2F-9003-4EEB-9652-10CAD2FB27F6}"/>
              </a:ext>
            </a:extLst>
          </p:cNvPr>
          <p:cNvSpPr txBox="1"/>
          <p:nvPr/>
        </p:nvSpPr>
        <p:spPr>
          <a:xfrm>
            <a:off x="3301199" y="6507171"/>
            <a:ext cx="4988961" cy="369332"/>
          </a:xfrm>
          <a:prstGeom prst="rect">
            <a:avLst/>
          </a:prstGeom>
          <a:noFill/>
        </p:spPr>
        <p:txBody>
          <a:bodyPr wrap="square" rtlCol="0">
            <a:spAutoFit/>
          </a:bodyPr>
          <a:lstStyle/>
          <a:p>
            <a:pPr algn="ctr"/>
            <a:r>
              <a:rPr lang="fr-FR" dirty="0">
                <a:solidFill>
                  <a:schemeClr val="bg1"/>
                </a:solidFill>
                <a:latin typeface="Arial Black" panose="020B0A04020102020204" pitchFamily="34" charset="0"/>
              </a:rPr>
              <a:t>Réalisé par: Marouane HARRANE</a:t>
            </a:r>
          </a:p>
        </p:txBody>
      </p:sp>
      <p:pic>
        <p:nvPicPr>
          <p:cNvPr id="4" name="Picture 2" descr="Groupe Scolaire L'intégrale">
            <a:extLst>
              <a:ext uri="{FF2B5EF4-FFF2-40B4-BE49-F238E27FC236}">
                <a16:creationId xmlns:a16="http://schemas.microsoft.com/office/drawing/2014/main" id="{787915D1-2B13-2BFA-A231-CC446BE0A97A}"/>
              </a:ext>
            </a:extLst>
          </p:cNvPr>
          <p:cNvPicPr>
            <a:picLocks noChangeAspect="1" noChangeArrowheads="1"/>
          </p:cNvPicPr>
          <p:nvPr/>
        </p:nvPicPr>
        <p:blipFill>
          <a:blip r:embed="rId5">
            <a:clrChange>
              <a:clrFrom>
                <a:srgbClr val="F2F2F2"/>
              </a:clrFrom>
              <a:clrTo>
                <a:srgbClr val="F2F2F2">
                  <a:alpha val="0"/>
                </a:srgbClr>
              </a:clrTo>
            </a:clrChange>
            <a:extLst>
              <a:ext uri="{28A0092B-C50C-407E-A947-70E740481C1C}">
                <a14:useLocalDpi xmlns:a14="http://schemas.microsoft.com/office/drawing/2010/main" val="0"/>
              </a:ext>
            </a:extLst>
          </a:blip>
          <a:srcRect/>
          <a:stretch>
            <a:fillRect/>
          </a:stretch>
        </p:blipFill>
        <p:spPr bwMode="auto">
          <a:xfrm>
            <a:off x="0" y="0"/>
            <a:ext cx="2204864" cy="2204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18523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80661B-0BBC-4D3D-81F3-04ADA609BD26}"/>
              </a:ext>
            </a:extLst>
          </p:cNvPr>
          <p:cNvSpPr>
            <a:spLocks noGrp="1"/>
          </p:cNvSpPr>
          <p:nvPr>
            <p:ph type="ctrTitle"/>
          </p:nvPr>
        </p:nvSpPr>
        <p:spPr>
          <a:xfrm>
            <a:off x="1524000" y="-128214"/>
            <a:ext cx="9144000" cy="2387600"/>
          </a:xfrm>
        </p:spPr>
        <p:txBody>
          <a:bodyPr>
            <a:normAutofit fontScale="90000"/>
          </a:bodyPr>
          <a:lstStyle/>
          <a:p>
            <a:br>
              <a:rPr lang="fr-FR" dirty="0"/>
            </a:br>
            <a:br>
              <a:rPr lang="fr-FR" dirty="0"/>
            </a:br>
            <a:endParaRPr lang="fr-FR" dirty="0"/>
          </a:p>
        </p:txBody>
      </p:sp>
      <p:sp>
        <p:nvSpPr>
          <p:cNvPr id="3" name="Sous-titre 2">
            <a:extLst>
              <a:ext uri="{FF2B5EF4-FFF2-40B4-BE49-F238E27FC236}">
                <a16:creationId xmlns:a16="http://schemas.microsoft.com/office/drawing/2014/main" id="{11CC441B-C958-4CE4-85E0-9FFDD5F29E75}"/>
              </a:ext>
            </a:extLst>
          </p:cNvPr>
          <p:cNvSpPr>
            <a:spLocks noGrp="1"/>
          </p:cNvSpPr>
          <p:nvPr>
            <p:ph type="subTitle" idx="1"/>
          </p:nvPr>
        </p:nvSpPr>
        <p:spPr>
          <a:xfrm>
            <a:off x="1524000" y="4007224"/>
            <a:ext cx="9144000" cy="1250576"/>
          </a:xfrm>
        </p:spPr>
        <p:txBody>
          <a:bodyPr/>
          <a:lstStyle/>
          <a:p>
            <a:endParaRPr lang="fr-FR" dirty="0"/>
          </a:p>
          <a:p>
            <a:endParaRPr lang="fr-FR" dirty="0"/>
          </a:p>
          <a:p>
            <a:endParaRPr lang="fr-FR" dirty="0"/>
          </a:p>
        </p:txBody>
      </p:sp>
      <p:sp>
        <p:nvSpPr>
          <p:cNvPr id="4" name="Rectangle : avec coins arrondis en haut 3">
            <a:extLst>
              <a:ext uri="{FF2B5EF4-FFF2-40B4-BE49-F238E27FC236}">
                <a16:creationId xmlns:a16="http://schemas.microsoft.com/office/drawing/2014/main" id="{788512AF-952C-48F9-AB64-ACD1C4B10CB0}"/>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49173D41-6135-4D15-AB87-A42C65B974D3}"/>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1</a:t>
            </a:r>
          </a:p>
        </p:txBody>
      </p:sp>
      <p:sp>
        <p:nvSpPr>
          <p:cNvPr id="6" name="ZoneTexte 5">
            <a:extLst>
              <a:ext uri="{FF2B5EF4-FFF2-40B4-BE49-F238E27FC236}">
                <a16:creationId xmlns:a16="http://schemas.microsoft.com/office/drawing/2014/main" id="{FE808C42-56F1-499D-9678-5B93736E6B94}"/>
              </a:ext>
            </a:extLst>
          </p:cNvPr>
          <p:cNvSpPr txBox="1"/>
          <p:nvPr/>
        </p:nvSpPr>
        <p:spPr>
          <a:xfrm>
            <a:off x="6279776" y="1371600"/>
            <a:ext cx="2070848" cy="369332"/>
          </a:xfrm>
          <a:prstGeom prst="rect">
            <a:avLst/>
          </a:prstGeom>
          <a:noFill/>
        </p:spPr>
        <p:txBody>
          <a:bodyPr wrap="square" rtlCol="0">
            <a:spAutoFit/>
          </a:bodyPr>
          <a:lstStyle/>
          <a:p>
            <a:r>
              <a:rPr lang="fr-FR">
                <a:solidFill>
                  <a:schemeClr val="bg1"/>
                </a:solidFill>
              </a:rPr>
              <a:t>Marouane Harrane</a:t>
            </a:r>
            <a:endParaRPr lang="fr-FR" dirty="0">
              <a:solidFill>
                <a:schemeClr val="bg1"/>
              </a:solidFill>
            </a:endParaRPr>
          </a:p>
        </p:txBody>
      </p:sp>
      <p:sp>
        <p:nvSpPr>
          <p:cNvPr id="9" name="ZoneTexte 8">
            <a:extLst>
              <a:ext uri="{FF2B5EF4-FFF2-40B4-BE49-F238E27FC236}">
                <a16:creationId xmlns:a16="http://schemas.microsoft.com/office/drawing/2014/main" id="{82DD2CA7-326F-47F3-AE48-CBBDED02938A}"/>
              </a:ext>
            </a:extLst>
          </p:cNvPr>
          <p:cNvSpPr txBox="1"/>
          <p:nvPr/>
        </p:nvSpPr>
        <p:spPr>
          <a:xfrm>
            <a:off x="456495" y="6494929"/>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
        <p:nvSpPr>
          <p:cNvPr id="11" name="Rectangle : avec coins arrondis en haut 10">
            <a:extLst>
              <a:ext uri="{FF2B5EF4-FFF2-40B4-BE49-F238E27FC236}">
                <a16:creationId xmlns:a16="http://schemas.microsoft.com/office/drawing/2014/main" id="{E01334C8-8857-44AA-A27F-EC6B8A5C365B}"/>
              </a:ext>
            </a:extLst>
          </p:cNvPr>
          <p:cNvSpPr/>
          <p:nvPr/>
        </p:nvSpPr>
        <p:spPr>
          <a:xfrm rot="10800000">
            <a:off x="0" y="-17044"/>
            <a:ext cx="12192000" cy="125057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4D0A8742-ECFD-4BB5-AACF-50BC72E8E8DE}"/>
              </a:ext>
            </a:extLst>
          </p:cNvPr>
          <p:cNvSpPr txBox="1"/>
          <p:nvPr/>
        </p:nvSpPr>
        <p:spPr>
          <a:xfrm>
            <a:off x="2182906" y="-72545"/>
            <a:ext cx="7826187" cy="1200329"/>
          </a:xfrm>
          <a:prstGeom prst="rect">
            <a:avLst/>
          </a:prstGeom>
          <a:noFill/>
        </p:spPr>
        <p:txBody>
          <a:bodyPr wrap="square" rtlCol="0">
            <a:spAutoFit/>
          </a:bodyPr>
          <a:lstStyle/>
          <a:p>
            <a:pPr algn="ctr"/>
            <a:r>
              <a:rPr lang="fr-FR" sz="7200" b="1" dirty="0">
                <a:solidFill>
                  <a:schemeClr val="bg1"/>
                </a:solidFill>
                <a:latin typeface="Bahnschrift" panose="020B0502040204020203" pitchFamily="34" charset="0"/>
              </a:rPr>
              <a:t>I) L’unité centrale</a:t>
            </a:r>
          </a:p>
        </p:txBody>
      </p:sp>
      <p:pic>
        <p:nvPicPr>
          <p:cNvPr id="1026" name="Picture 2" descr="Unité centrale - Cdiscount Informatique">
            <a:extLst>
              <a:ext uri="{FF2B5EF4-FFF2-40B4-BE49-F238E27FC236}">
                <a16:creationId xmlns:a16="http://schemas.microsoft.com/office/drawing/2014/main" id="{1A096393-AB4B-45B2-AEB5-CA74B7A54D5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989" y="1371600"/>
            <a:ext cx="4760259" cy="4760259"/>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C099F776-AB6F-4618-A1FE-E85865451277}"/>
              </a:ext>
            </a:extLst>
          </p:cNvPr>
          <p:cNvSpPr txBox="1"/>
          <p:nvPr/>
        </p:nvSpPr>
        <p:spPr>
          <a:xfrm>
            <a:off x="106773" y="1303264"/>
            <a:ext cx="4281941" cy="523220"/>
          </a:xfrm>
          <a:prstGeom prst="rect">
            <a:avLst/>
          </a:prstGeom>
          <a:noFill/>
        </p:spPr>
        <p:txBody>
          <a:bodyPr wrap="none" rtlCol="0">
            <a:spAutoFit/>
          </a:bodyPr>
          <a:lstStyle/>
          <a:p>
            <a:r>
              <a:rPr lang="fr-FR" sz="2800" b="1" dirty="0">
                <a:latin typeface="Copperplate Gothic Bold" panose="020E0705020206020404" pitchFamily="34" charset="0"/>
              </a:rPr>
              <a:t>1- Définition de (UC):</a:t>
            </a:r>
          </a:p>
        </p:txBody>
      </p:sp>
      <p:sp>
        <p:nvSpPr>
          <p:cNvPr id="13" name="ZoneTexte 12">
            <a:extLst>
              <a:ext uri="{FF2B5EF4-FFF2-40B4-BE49-F238E27FC236}">
                <a16:creationId xmlns:a16="http://schemas.microsoft.com/office/drawing/2014/main" id="{294152E9-1C24-4393-9E21-991AA5E323D0}"/>
              </a:ext>
            </a:extLst>
          </p:cNvPr>
          <p:cNvSpPr txBox="1"/>
          <p:nvPr/>
        </p:nvSpPr>
        <p:spPr>
          <a:xfrm>
            <a:off x="106773" y="1843973"/>
            <a:ext cx="7679482" cy="2308324"/>
          </a:xfrm>
          <a:prstGeom prst="rect">
            <a:avLst/>
          </a:prstGeom>
          <a:noFill/>
        </p:spPr>
        <p:txBody>
          <a:bodyPr wrap="square" rtlCol="0">
            <a:spAutoFit/>
          </a:bodyPr>
          <a:lstStyle/>
          <a:p>
            <a:r>
              <a:rPr lang="fr-FR" sz="2400" dirty="0"/>
              <a:t>   L'unité centrale est l'élément principal d'un ordinateur qui regroupe l'ensemble des dispositifs permettant de traiter les informations. Elle est responsable de l'exécution des programmes, de la gestion des données, ainsi que de la coordination des différents périphériques (clavier, souris, écran, etc.). </a:t>
            </a:r>
          </a:p>
        </p:txBody>
      </p:sp>
      <p:sp>
        <p:nvSpPr>
          <p:cNvPr id="18" name="ZoneTexte 17">
            <a:extLst>
              <a:ext uri="{FF2B5EF4-FFF2-40B4-BE49-F238E27FC236}">
                <a16:creationId xmlns:a16="http://schemas.microsoft.com/office/drawing/2014/main" id="{78E150AB-ECB7-48AD-AEB5-281E17D8C6CB}"/>
              </a:ext>
            </a:extLst>
          </p:cNvPr>
          <p:cNvSpPr txBox="1"/>
          <p:nvPr/>
        </p:nvSpPr>
        <p:spPr>
          <a:xfrm>
            <a:off x="62752" y="4015178"/>
            <a:ext cx="3732560" cy="523220"/>
          </a:xfrm>
          <a:prstGeom prst="rect">
            <a:avLst/>
          </a:prstGeom>
          <a:noFill/>
        </p:spPr>
        <p:txBody>
          <a:bodyPr wrap="none" rtlCol="0">
            <a:spAutoFit/>
          </a:bodyPr>
          <a:lstStyle/>
          <a:p>
            <a:r>
              <a:rPr lang="fr-FR" sz="2800" b="1" dirty="0">
                <a:latin typeface="Copperplate Gothic Bold" panose="020E0705020206020404" pitchFamily="34" charset="0"/>
              </a:rPr>
              <a:t>2- Le rôle de (UC):</a:t>
            </a:r>
          </a:p>
        </p:txBody>
      </p:sp>
      <p:sp>
        <p:nvSpPr>
          <p:cNvPr id="20" name="ZoneTexte 19">
            <a:extLst>
              <a:ext uri="{FF2B5EF4-FFF2-40B4-BE49-F238E27FC236}">
                <a16:creationId xmlns:a16="http://schemas.microsoft.com/office/drawing/2014/main" id="{95E11586-EBE3-492F-9F45-99F938DBD14A}"/>
              </a:ext>
            </a:extLst>
          </p:cNvPr>
          <p:cNvSpPr txBox="1"/>
          <p:nvPr/>
        </p:nvSpPr>
        <p:spPr>
          <a:xfrm>
            <a:off x="62752" y="4450188"/>
            <a:ext cx="7679483" cy="1938992"/>
          </a:xfrm>
          <a:prstGeom prst="rect">
            <a:avLst/>
          </a:prstGeom>
          <a:noFill/>
        </p:spPr>
        <p:txBody>
          <a:bodyPr wrap="square">
            <a:spAutoFit/>
          </a:bodyPr>
          <a:lstStyle/>
          <a:p>
            <a:r>
              <a:rPr lang="fr-FR" sz="2400" dirty="0"/>
              <a:t>   C'est le cœur du système informatique où toutes les opérations de calcul, d'instructions et de gestion des ressources sont réalisées. Elle interagit constamment avec les périphériques d'entrée et de sortie, et garantit que les processus informatiques se déroulent correctement.</a:t>
            </a:r>
          </a:p>
        </p:txBody>
      </p:sp>
    </p:spTree>
    <p:extLst>
      <p:ext uri="{BB962C8B-B14F-4D97-AF65-F5344CB8AC3E}">
        <p14:creationId xmlns:p14="http://schemas.microsoft.com/office/powerpoint/2010/main" val="94343099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0BC46F-070F-4DD1-BA22-52B6BCDB2FB6}"/>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D07A1C88-EA28-4EDB-B546-A68A9A05C5F9}"/>
              </a:ext>
            </a:extLst>
          </p:cNvPr>
          <p:cNvSpPr>
            <a:spLocks noGrp="1"/>
          </p:cNvSpPr>
          <p:nvPr>
            <p:ph idx="1"/>
          </p:nvPr>
        </p:nvSpPr>
        <p:spPr/>
        <p:txBody>
          <a:bodyPr/>
          <a:lstStyle/>
          <a:p>
            <a:endParaRPr lang="fr-FR" dirty="0"/>
          </a:p>
          <a:p>
            <a:endParaRPr lang="fr-FR" dirty="0"/>
          </a:p>
          <a:p>
            <a:endParaRPr lang="fr-FR" dirty="0"/>
          </a:p>
          <a:p>
            <a:endParaRPr lang="fr-FR" dirty="0"/>
          </a:p>
          <a:p>
            <a:endParaRPr lang="fr-FR" dirty="0"/>
          </a:p>
        </p:txBody>
      </p:sp>
      <p:sp>
        <p:nvSpPr>
          <p:cNvPr id="5" name="Rectangle : avec coins arrondis en haut 4">
            <a:extLst>
              <a:ext uri="{FF2B5EF4-FFF2-40B4-BE49-F238E27FC236}">
                <a16:creationId xmlns:a16="http://schemas.microsoft.com/office/drawing/2014/main" id="{3B2BF9B6-0A20-4DC6-9B93-E6D90EC66A1F}"/>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8EA333DE-F5D1-495C-BADA-59758603221C}"/>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2</a:t>
            </a:r>
          </a:p>
        </p:txBody>
      </p:sp>
      <p:sp>
        <p:nvSpPr>
          <p:cNvPr id="7" name="ZoneTexte 6">
            <a:extLst>
              <a:ext uri="{FF2B5EF4-FFF2-40B4-BE49-F238E27FC236}">
                <a16:creationId xmlns:a16="http://schemas.microsoft.com/office/drawing/2014/main" id="{38DF142E-A529-4D49-9558-D8C971FA708F}"/>
              </a:ext>
            </a:extLst>
          </p:cNvPr>
          <p:cNvSpPr txBox="1"/>
          <p:nvPr/>
        </p:nvSpPr>
        <p:spPr>
          <a:xfrm>
            <a:off x="456495" y="6494929"/>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
        <p:nvSpPr>
          <p:cNvPr id="8" name="Rectangle : avec coins arrondis en haut 7">
            <a:extLst>
              <a:ext uri="{FF2B5EF4-FFF2-40B4-BE49-F238E27FC236}">
                <a16:creationId xmlns:a16="http://schemas.microsoft.com/office/drawing/2014/main" id="{022A1F10-5EA4-4973-B50D-FF32760C6518}"/>
              </a:ext>
            </a:extLst>
          </p:cNvPr>
          <p:cNvSpPr/>
          <p:nvPr/>
        </p:nvSpPr>
        <p:spPr>
          <a:xfrm rot="10800000">
            <a:off x="0" y="-17044"/>
            <a:ext cx="12192000" cy="125057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9BAF7EE-7413-45A5-8AA6-ACA43B0F632D}"/>
              </a:ext>
            </a:extLst>
          </p:cNvPr>
          <p:cNvSpPr txBox="1"/>
          <p:nvPr/>
        </p:nvSpPr>
        <p:spPr>
          <a:xfrm>
            <a:off x="0" y="-56343"/>
            <a:ext cx="12434047" cy="1200329"/>
          </a:xfrm>
          <a:prstGeom prst="rect">
            <a:avLst/>
          </a:prstGeom>
          <a:noFill/>
        </p:spPr>
        <p:txBody>
          <a:bodyPr wrap="square" rtlCol="0">
            <a:spAutoFit/>
          </a:bodyPr>
          <a:lstStyle/>
          <a:p>
            <a:pPr algn="ctr"/>
            <a:r>
              <a:rPr lang="fr-FR" sz="7200" b="1" dirty="0">
                <a:solidFill>
                  <a:schemeClr val="bg1"/>
                </a:solidFill>
                <a:latin typeface="Bahnschrift" panose="020B0502040204020203" pitchFamily="34" charset="0"/>
              </a:rPr>
              <a:t>II) Les composants de (UC)</a:t>
            </a:r>
          </a:p>
        </p:txBody>
      </p:sp>
      <p:sp>
        <p:nvSpPr>
          <p:cNvPr id="12" name="ZoneTexte 11">
            <a:extLst>
              <a:ext uri="{FF2B5EF4-FFF2-40B4-BE49-F238E27FC236}">
                <a16:creationId xmlns:a16="http://schemas.microsoft.com/office/drawing/2014/main" id="{43E7D2A9-C290-4E19-82CC-B2932E6CB2C7}"/>
              </a:ext>
            </a:extLst>
          </p:cNvPr>
          <p:cNvSpPr txBox="1"/>
          <p:nvPr/>
        </p:nvSpPr>
        <p:spPr>
          <a:xfrm>
            <a:off x="110940" y="1333801"/>
            <a:ext cx="7160558" cy="523220"/>
          </a:xfrm>
          <a:prstGeom prst="rect">
            <a:avLst/>
          </a:prstGeom>
          <a:noFill/>
        </p:spPr>
        <p:txBody>
          <a:bodyPr wrap="square">
            <a:spAutoFit/>
          </a:bodyPr>
          <a:lstStyle/>
          <a:p>
            <a:r>
              <a:rPr lang="fr-FR" sz="2800" b="1" dirty="0">
                <a:latin typeface="Copperplate Gothic Bold" panose="020E0705020206020404" pitchFamily="34" charset="0"/>
              </a:rPr>
              <a:t>1- Le processeur (CPU):</a:t>
            </a:r>
          </a:p>
        </p:txBody>
      </p:sp>
      <p:pic>
        <p:nvPicPr>
          <p:cNvPr id="2050" name="Picture 2" descr="Qu'est-ce qu'un CPU et comment fonctionne le processeur dans un PC ?">
            <a:extLst>
              <a:ext uri="{FF2B5EF4-FFF2-40B4-BE49-F238E27FC236}">
                <a16:creationId xmlns:a16="http://schemas.microsoft.com/office/drawing/2014/main" id="{DBC2CEEF-202C-4CEB-AEEC-7368406E9D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8050" y="1778511"/>
            <a:ext cx="4933949" cy="424284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98A450E1-4067-4397-9343-2D043A9E1662}"/>
              </a:ext>
            </a:extLst>
          </p:cNvPr>
          <p:cNvSpPr txBox="1"/>
          <p:nvPr/>
        </p:nvSpPr>
        <p:spPr>
          <a:xfrm>
            <a:off x="97492" y="2162542"/>
            <a:ext cx="7174006" cy="3785652"/>
          </a:xfrm>
          <a:prstGeom prst="rect">
            <a:avLst/>
          </a:prstGeom>
          <a:noFill/>
        </p:spPr>
        <p:txBody>
          <a:bodyPr wrap="square">
            <a:spAutoFit/>
          </a:bodyPr>
          <a:lstStyle/>
          <a:p>
            <a:r>
              <a:rPr lang="fr-FR" sz="2400" dirty="0"/>
              <a:t>   Un CPU (Central </a:t>
            </a:r>
            <a:r>
              <a:rPr lang="fr-FR" sz="2400" dirty="0" err="1"/>
              <a:t>Processing</a:t>
            </a:r>
            <a:r>
              <a:rPr lang="fr-FR" sz="2400" dirty="0"/>
              <a:t> Unit), ou unité centrale de traitement, est le composant principal d'un ordinateur chargé d'exécuter les instructions des programmes informatiques. Il effectue les calculs, traite les données et contrôle les autres composants de l'ordinateur. Le CPU fonctionne en suivant un cycle d'instructions qui inclut la récupération, le décodage et l'exécution des commandes. Sa performance est déterminée par la fréquence d'horloge, le nombre de cœurs et la taille de son cache.</a:t>
            </a:r>
          </a:p>
        </p:txBody>
      </p:sp>
    </p:spTree>
    <p:extLst>
      <p:ext uri="{BB962C8B-B14F-4D97-AF65-F5344CB8AC3E}">
        <p14:creationId xmlns:p14="http://schemas.microsoft.com/office/powerpoint/2010/main" val="31073316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4142CE-D18C-49CE-A338-00168CAD31B2}"/>
              </a:ext>
            </a:extLst>
          </p:cNvPr>
          <p:cNvSpPr>
            <a:spLocks noGrp="1"/>
          </p:cNvSpPr>
          <p:nvPr>
            <p:ph type="title"/>
          </p:nvPr>
        </p:nvSpPr>
        <p:spPr/>
        <p:txBody>
          <a:bodyPr>
            <a:normAutofit fontScale="90000"/>
          </a:bodyPr>
          <a:lstStyle/>
          <a:p>
            <a:br>
              <a:rPr lang="fr-FR" dirty="0"/>
            </a:br>
            <a:br>
              <a:rPr lang="fr-FR" dirty="0"/>
            </a:br>
            <a:br>
              <a:rPr lang="fr-FR" dirty="0"/>
            </a:br>
            <a:endParaRPr lang="fr-FR" dirty="0"/>
          </a:p>
        </p:txBody>
      </p:sp>
      <p:sp>
        <p:nvSpPr>
          <p:cNvPr id="4" name="Rectangle : avec coins arrondis en haut 3">
            <a:extLst>
              <a:ext uri="{FF2B5EF4-FFF2-40B4-BE49-F238E27FC236}">
                <a16:creationId xmlns:a16="http://schemas.microsoft.com/office/drawing/2014/main" id="{04C6E6E6-904A-4A20-BCAB-04CCD816760B}"/>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D8F899A6-0393-4BD4-8AEC-72878E838BE1}"/>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3</a:t>
            </a:r>
          </a:p>
        </p:txBody>
      </p:sp>
      <p:sp>
        <p:nvSpPr>
          <p:cNvPr id="6" name="ZoneTexte 5">
            <a:extLst>
              <a:ext uri="{FF2B5EF4-FFF2-40B4-BE49-F238E27FC236}">
                <a16:creationId xmlns:a16="http://schemas.microsoft.com/office/drawing/2014/main" id="{CF6E1AD7-46CB-4191-B566-A94D5E224EF1}"/>
              </a:ext>
            </a:extLst>
          </p:cNvPr>
          <p:cNvSpPr txBox="1"/>
          <p:nvPr/>
        </p:nvSpPr>
        <p:spPr>
          <a:xfrm>
            <a:off x="456496" y="6494929"/>
            <a:ext cx="2993286"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pic>
        <p:nvPicPr>
          <p:cNvPr id="4098" name="Picture 2" descr="MSI B560M PRO-E - Carte mère - Pc Gamer Casa">
            <a:extLst>
              <a:ext uri="{FF2B5EF4-FFF2-40B4-BE49-F238E27FC236}">
                <a16:creationId xmlns:a16="http://schemas.microsoft.com/office/drawing/2014/main" id="{26A005D3-6ABD-4748-AF74-61B2E1B24D1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33831" y1="69600" x2="40796" y2="45200"/>
                        <a14:foregroundMark x1="18905" y1="36000" x2="16915" y2="60000"/>
                        <a14:foregroundMark x1="17413" y1="40800" x2="15920" y2="57600"/>
                        <a14:foregroundMark x1="16915" y1="44800" x2="55721" y2="30000"/>
                        <a14:foregroundMark x1="55721" y1="30000" x2="50249" y2="32800"/>
                        <a14:foregroundMark x1="21891" y1="24400" x2="22886" y2="22400"/>
                        <a14:foregroundMark x1="21393" y1="22000" x2="21891" y2="24000"/>
                        <a14:foregroundMark x1="20398" y1="22000" x2="20398" y2="20800"/>
                        <a14:foregroundMark x1="14428" y1="58400" x2="15920" y2="60800"/>
                        <a14:foregroundMark x1="12935" y1="58800" x2="12935" y2="58800"/>
                      </a14:backgroundRemoval>
                    </a14:imgEffect>
                  </a14:imgLayer>
                </a14:imgProps>
              </a:ext>
              <a:ext uri="{28A0092B-C50C-407E-A947-70E740481C1C}">
                <a14:useLocalDpi xmlns:a14="http://schemas.microsoft.com/office/drawing/2010/main" val="0"/>
              </a:ext>
            </a:extLst>
          </a:blip>
          <a:srcRect/>
          <a:stretch>
            <a:fillRect/>
          </a:stretch>
        </p:blipFill>
        <p:spPr bwMode="auto">
          <a:xfrm>
            <a:off x="7431459" y="578246"/>
            <a:ext cx="4489639" cy="5598717"/>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095C774-9FEC-4280-BD67-BB35CCA2060A}"/>
              </a:ext>
            </a:extLst>
          </p:cNvPr>
          <p:cNvSpPr txBox="1"/>
          <p:nvPr/>
        </p:nvSpPr>
        <p:spPr>
          <a:xfrm>
            <a:off x="270901" y="149949"/>
            <a:ext cx="7160558" cy="523220"/>
          </a:xfrm>
          <a:prstGeom prst="rect">
            <a:avLst/>
          </a:prstGeom>
          <a:noFill/>
        </p:spPr>
        <p:txBody>
          <a:bodyPr wrap="square">
            <a:spAutoFit/>
          </a:bodyPr>
          <a:lstStyle/>
          <a:p>
            <a:r>
              <a:rPr lang="fr-FR" sz="2800" b="1" dirty="0">
                <a:latin typeface="Copperplate Gothic Bold" panose="020E0705020206020404" pitchFamily="34" charset="0"/>
              </a:rPr>
              <a:t>2-</a:t>
            </a:r>
            <a:r>
              <a:rPr lang="fr-FR" sz="2400" b="1" dirty="0">
                <a:latin typeface="Copperplate Gothic Bold" panose="020E0705020206020404" pitchFamily="34" charset="0"/>
              </a:rPr>
              <a:t> </a:t>
            </a:r>
            <a:r>
              <a:rPr lang="fr-FR" sz="2800" b="1" dirty="0">
                <a:latin typeface="Copperplate Gothic Bold" panose="020E0705020206020404" pitchFamily="34" charset="0"/>
              </a:rPr>
              <a:t>Carte</a:t>
            </a:r>
            <a:r>
              <a:rPr lang="fr-FR" sz="2400" b="1" dirty="0">
                <a:latin typeface="Copperplate Gothic Bold" panose="020E0705020206020404" pitchFamily="34" charset="0"/>
              </a:rPr>
              <a:t> </a:t>
            </a:r>
            <a:r>
              <a:rPr lang="fr-FR" sz="2800" b="1" dirty="0">
                <a:latin typeface="Copperplate Gothic Bold" panose="020E0705020206020404" pitchFamily="34" charset="0"/>
              </a:rPr>
              <a:t>mère</a:t>
            </a:r>
            <a:r>
              <a:rPr lang="fr-FR" sz="2400" b="1" dirty="0">
                <a:latin typeface="Copperplate Gothic Bold" panose="020E0705020206020404" pitchFamily="34" charset="0"/>
              </a:rPr>
              <a:t>:</a:t>
            </a:r>
          </a:p>
        </p:txBody>
      </p:sp>
      <p:sp>
        <p:nvSpPr>
          <p:cNvPr id="13" name="Espace réservé du contenu 12">
            <a:extLst>
              <a:ext uri="{FF2B5EF4-FFF2-40B4-BE49-F238E27FC236}">
                <a16:creationId xmlns:a16="http://schemas.microsoft.com/office/drawing/2014/main" id="{775EB61C-037E-4588-B4F0-9B3F42AC0FB0}"/>
              </a:ext>
            </a:extLst>
          </p:cNvPr>
          <p:cNvSpPr>
            <a:spLocks noGrp="1"/>
          </p:cNvSpPr>
          <p:nvPr>
            <p:ph idx="1"/>
          </p:nvPr>
        </p:nvSpPr>
        <p:spPr/>
        <p:txBody>
          <a:bodyPr/>
          <a:lstStyle/>
          <a:p>
            <a:endParaRPr lang="fr-FR" dirty="0"/>
          </a:p>
          <a:p>
            <a:endParaRPr lang="fr-FR" dirty="0"/>
          </a:p>
          <a:p>
            <a:endParaRPr lang="fr-FR" dirty="0"/>
          </a:p>
          <a:p>
            <a:endParaRPr lang="fr-FR" dirty="0"/>
          </a:p>
          <a:p>
            <a:endParaRPr lang="fr-FR" dirty="0"/>
          </a:p>
        </p:txBody>
      </p:sp>
      <p:sp>
        <p:nvSpPr>
          <p:cNvPr id="16" name="ZoneTexte 15">
            <a:extLst>
              <a:ext uri="{FF2B5EF4-FFF2-40B4-BE49-F238E27FC236}">
                <a16:creationId xmlns:a16="http://schemas.microsoft.com/office/drawing/2014/main" id="{B42A97B0-6803-42B1-A601-C99470209173}"/>
              </a:ext>
            </a:extLst>
          </p:cNvPr>
          <p:cNvSpPr txBox="1"/>
          <p:nvPr/>
        </p:nvSpPr>
        <p:spPr>
          <a:xfrm>
            <a:off x="118227" y="649380"/>
            <a:ext cx="8032996" cy="6001643"/>
          </a:xfrm>
          <a:prstGeom prst="rect">
            <a:avLst/>
          </a:prstGeom>
          <a:noFill/>
        </p:spPr>
        <p:txBody>
          <a:bodyPr wrap="square" rtlCol="0">
            <a:spAutoFit/>
          </a:bodyPr>
          <a:lstStyle/>
          <a:p>
            <a:r>
              <a:rPr lang="fr-FR" sz="2400" dirty="0"/>
              <a:t>   Une carte</a:t>
            </a:r>
            <a:r>
              <a:rPr lang="fr-FR" sz="2400" b="1" dirty="0"/>
              <a:t> </a:t>
            </a:r>
            <a:r>
              <a:rPr lang="fr-FR" sz="2400" dirty="0"/>
              <a:t>mère est le circuit imprimé principal d’un ordinateur, où sont connectés tous les composants essentiels, tels que le processeur (CPU), la mémoire vive (RAM), le stockage (disques durs, SSD), la carte graphique (GPU) et d'autres périphériques. Elle sert de plateforme</a:t>
            </a:r>
            <a:r>
              <a:rPr lang="fr-FR" sz="2400" b="1" dirty="0"/>
              <a:t> </a:t>
            </a:r>
            <a:r>
              <a:rPr lang="fr-FR" sz="2400" dirty="0"/>
              <a:t>de</a:t>
            </a:r>
            <a:r>
              <a:rPr lang="fr-FR" sz="2400" b="1" dirty="0"/>
              <a:t> </a:t>
            </a:r>
            <a:r>
              <a:rPr lang="fr-FR" sz="2400" dirty="0"/>
              <a:t>communication entre ces éléments, leur permettant d’échanger des données et de fonctionner ensemble de manière coordonnée.</a:t>
            </a:r>
          </a:p>
          <a:p>
            <a:r>
              <a:rPr lang="fr-FR" sz="2400" dirty="0"/>
              <a:t>La carte mère est le composant central d'un ordinateur qui relie et gère le processeur, la mémoire et les autres composants. Elle distribue l'alimentation électrique, permet la connexion des périphériques internes et externes, et contient le BIOS ou UEFI pour démarrer le système. En plus de cela, elle assure la communication entre les différents éléments, optimisant ainsi les performances globales de l'ordinateur.</a:t>
            </a:r>
          </a:p>
          <a:p>
            <a:endParaRPr lang="fr-FR" sz="2400" dirty="0"/>
          </a:p>
        </p:txBody>
      </p:sp>
    </p:spTree>
    <p:extLst>
      <p:ext uri="{BB962C8B-B14F-4D97-AF65-F5344CB8AC3E}">
        <p14:creationId xmlns:p14="http://schemas.microsoft.com/office/powerpoint/2010/main" val="163817739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7C234-0F28-453D-BB09-E55CE453AC99}"/>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8B3BE8D0-C6EA-4E15-9EBE-5E980F10C0D2}"/>
              </a:ext>
            </a:extLst>
          </p:cNvPr>
          <p:cNvSpPr>
            <a:spLocks noGrp="1"/>
          </p:cNvSpPr>
          <p:nvPr>
            <p:ph idx="1"/>
          </p:nvPr>
        </p:nvSpPr>
        <p:spPr/>
        <p:txBody>
          <a:bodyPr/>
          <a:lstStyle/>
          <a:p>
            <a:endParaRPr lang="fr-FR" dirty="0"/>
          </a:p>
          <a:p>
            <a:endParaRPr lang="fr-FR" dirty="0"/>
          </a:p>
          <a:p>
            <a:endParaRPr lang="fr-FR" dirty="0"/>
          </a:p>
        </p:txBody>
      </p:sp>
      <p:sp>
        <p:nvSpPr>
          <p:cNvPr id="4" name="Rectangle : avec coins arrondis en haut 3">
            <a:extLst>
              <a:ext uri="{FF2B5EF4-FFF2-40B4-BE49-F238E27FC236}">
                <a16:creationId xmlns:a16="http://schemas.microsoft.com/office/drawing/2014/main" id="{83ADCCEA-F5E4-4481-A6F2-DBCA2929CD7D}"/>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7E51BDEA-6BBF-4DAF-B153-1BC91D28621D}"/>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4</a:t>
            </a:r>
          </a:p>
        </p:txBody>
      </p:sp>
      <p:sp>
        <p:nvSpPr>
          <p:cNvPr id="6" name="ZoneTexte 5">
            <a:extLst>
              <a:ext uri="{FF2B5EF4-FFF2-40B4-BE49-F238E27FC236}">
                <a16:creationId xmlns:a16="http://schemas.microsoft.com/office/drawing/2014/main" id="{F1B084D6-2235-493E-AB6F-745317240B3E}"/>
              </a:ext>
            </a:extLst>
          </p:cNvPr>
          <p:cNvSpPr txBox="1"/>
          <p:nvPr/>
        </p:nvSpPr>
        <p:spPr>
          <a:xfrm>
            <a:off x="456496" y="6494929"/>
            <a:ext cx="2702340" cy="369332"/>
          </a:xfrm>
          <a:prstGeom prst="rect">
            <a:avLst/>
          </a:prstGeom>
          <a:noFill/>
        </p:spPr>
        <p:txBody>
          <a:bodyPr wrap="square" rtlCol="0">
            <a:spAutoFit/>
          </a:bodyPr>
          <a:lstStyle>
            <a:defPPr>
              <a:defRPr lang="fr-FR"/>
            </a:defPPr>
            <a:lvl1pPr>
              <a:defRPr>
                <a:solidFill>
                  <a:schemeClr val="bg1"/>
                </a:solidFill>
                <a:latin typeface="Algerian" panose="04020705040A02060702" pitchFamily="82" charset="0"/>
              </a:defRPr>
            </a:lvl1pPr>
          </a:lstStyle>
          <a:p>
            <a:r>
              <a:rPr lang="fr-FR" dirty="0"/>
              <a:t>Marouane HARRANE</a:t>
            </a:r>
          </a:p>
        </p:txBody>
      </p:sp>
      <p:sp>
        <p:nvSpPr>
          <p:cNvPr id="7" name="ZoneTexte 6">
            <a:extLst>
              <a:ext uri="{FF2B5EF4-FFF2-40B4-BE49-F238E27FC236}">
                <a16:creationId xmlns:a16="http://schemas.microsoft.com/office/drawing/2014/main" id="{D68DE619-FAD0-4A29-903C-6DF469997305}"/>
              </a:ext>
            </a:extLst>
          </p:cNvPr>
          <p:cNvSpPr txBox="1"/>
          <p:nvPr/>
        </p:nvSpPr>
        <p:spPr>
          <a:xfrm>
            <a:off x="270901" y="149949"/>
            <a:ext cx="7160558" cy="523220"/>
          </a:xfrm>
          <a:prstGeom prst="rect">
            <a:avLst/>
          </a:prstGeom>
          <a:noFill/>
        </p:spPr>
        <p:txBody>
          <a:bodyPr wrap="square">
            <a:spAutoFit/>
          </a:bodyPr>
          <a:lstStyle/>
          <a:p>
            <a:r>
              <a:rPr lang="fr-FR" sz="2800" b="1" dirty="0">
                <a:latin typeface="Copperplate Gothic Bold" panose="020E0705020206020404" pitchFamily="34" charset="0"/>
              </a:rPr>
              <a:t>3- Mémoire vive (RAM):</a:t>
            </a:r>
          </a:p>
        </p:txBody>
      </p:sp>
      <p:pic>
        <p:nvPicPr>
          <p:cNvPr id="5124" name="Picture 4" descr="Ajouter de la RAM : Booster sa mémoire vive|Ajouter de la RAM : Booster sa mémoire  vive">
            <a:extLst>
              <a:ext uri="{FF2B5EF4-FFF2-40B4-BE49-F238E27FC236}">
                <a16:creationId xmlns:a16="http://schemas.microsoft.com/office/drawing/2014/main" id="{3577A266-F8D2-4FB6-875A-73869B5A6EC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5893" y="1400759"/>
            <a:ext cx="5136107" cy="3369859"/>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173F057-F73F-488C-A604-0FFD2ACE35DE}"/>
              </a:ext>
            </a:extLst>
          </p:cNvPr>
          <p:cNvSpPr txBox="1"/>
          <p:nvPr/>
        </p:nvSpPr>
        <p:spPr>
          <a:xfrm>
            <a:off x="114173" y="703635"/>
            <a:ext cx="7165074" cy="5632311"/>
          </a:xfrm>
          <a:prstGeom prst="rect">
            <a:avLst/>
          </a:prstGeom>
          <a:noFill/>
        </p:spPr>
        <p:txBody>
          <a:bodyPr wrap="square">
            <a:spAutoFit/>
          </a:bodyPr>
          <a:lstStyle/>
          <a:p>
            <a:r>
              <a:rPr lang="fr-FR" sz="2400" dirty="0"/>
              <a:t>   La mémoire vive (RAM, pour </a:t>
            </a:r>
            <a:r>
              <a:rPr lang="fr-FR" sz="2400" dirty="0" err="1"/>
              <a:t>Random</a:t>
            </a:r>
            <a:r>
              <a:rPr lang="fr-FR" sz="2400" dirty="0"/>
              <a:t> Access Memory) est un type de mémoire temporaire utilisée dans les ordinateurs pour stocker des données et des instructions nécessaires au processeur pendant l'exécution des programmes. Elle est volatile, ce qui signifie qu'elle perd son contenu lorsque l'ordinateur est éteint. La RAM permet un accès aléatoire, permettant au processeur de lire et d'écrire des données rapidement, ce qui améliore les performances globales du système. Sa capacité, mesurée en </a:t>
            </a:r>
            <a:r>
              <a:rPr lang="fr-FR" sz="2400" dirty="0" err="1"/>
              <a:t>gigaoctets</a:t>
            </a:r>
            <a:r>
              <a:rPr lang="fr-FR" sz="2400" dirty="0"/>
              <a:t> (Go), détermine combien de programmes peuvent être exécutés simultanément sans ralentissement. En résumé, la RAM est essentielle pour assurer un fonctionnement fluide des applications et des tâches sur un ordinateur.</a:t>
            </a:r>
          </a:p>
        </p:txBody>
      </p:sp>
    </p:spTree>
    <p:extLst>
      <p:ext uri="{BB962C8B-B14F-4D97-AF65-F5344CB8AC3E}">
        <p14:creationId xmlns:p14="http://schemas.microsoft.com/office/powerpoint/2010/main" val="405177416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FB9F78-4A51-4C36-9886-87239977B36A}"/>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DE661FA9-9624-4F17-BB4C-6038AA7ED645}"/>
              </a:ext>
            </a:extLst>
          </p:cNvPr>
          <p:cNvSpPr>
            <a:spLocks noGrp="1"/>
          </p:cNvSpPr>
          <p:nvPr>
            <p:ph idx="1"/>
          </p:nvPr>
        </p:nvSpPr>
        <p:spPr/>
        <p:txBody>
          <a:bodyPr/>
          <a:lstStyle/>
          <a:p>
            <a:endParaRPr lang="fr-FR" dirty="0"/>
          </a:p>
          <a:p>
            <a:endParaRPr lang="fr-FR" dirty="0"/>
          </a:p>
          <a:p>
            <a:endParaRPr lang="fr-FR" dirty="0"/>
          </a:p>
          <a:p>
            <a:endParaRPr lang="fr-FR" dirty="0"/>
          </a:p>
        </p:txBody>
      </p:sp>
      <p:sp>
        <p:nvSpPr>
          <p:cNvPr id="4" name="Rectangle : avec coins arrondis en haut 3">
            <a:extLst>
              <a:ext uri="{FF2B5EF4-FFF2-40B4-BE49-F238E27FC236}">
                <a16:creationId xmlns:a16="http://schemas.microsoft.com/office/drawing/2014/main" id="{8C643CA0-C1EB-4231-8902-030E3D988EB7}"/>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339F08E-743B-48E8-8815-130E2E400F05}"/>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5</a:t>
            </a:r>
          </a:p>
        </p:txBody>
      </p:sp>
      <p:sp>
        <p:nvSpPr>
          <p:cNvPr id="6" name="ZoneTexte 5">
            <a:extLst>
              <a:ext uri="{FF2B5EF4-FFF2-40B4-BE49-F238E27FC236}">
                <a16:creationId xmlns:a16="http://schemas.microsoft.com/office/drawing/2014/main" id="{2ADB48AC-32E3-42DE-A2EB-D33634C081F6}"/>
              </a:ext>
            </a:extLst>
          </p:cNvPr>
          <p:cNvSpPr txBox="1"/>
          <p:nvPr/>
        </p:nvSpPr>
        <p:spPr>
          <a:xfrm>
            <a:off x="456496" y="6494929"/>
            <a:ext cx="2702340"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
        <p:nvSpPr>
          <p:cNvPr id="7" name="ZoneTexte 6">
            <a:extLst>
              <a:ext uri="{FF2B5EF4-FFF2-40B4-BE49-F238E27FC236}">
                <a16:creationId xmlns:a16="http://schemas.microsoft.com/office/drawing/2014/main" id="{3A53B610-04E6-4963-8B61-6C54645B478A}"/>
              </a:ext>
            </a:extLst>
          </p:cNvPr>
          <p:cNvSpPr txBox="1"/>
          <p:nvPr/>
        </p:nvSpPr>
        <p:spPr>
          <a:xfrm>
            <a:off x="270901" y="149949"/>
            <a:ext cx="7160558" cy="523220"/>
          </a:xfrm>
          <a:prstGeom prst="rect">
            <a:avLst/>
          </a:prstGeom>
          <a:noFill/>
        </p:spPr>
        <p:txBody>
          <a:bodyPr wrap="square">
            <a:spAutoFit/>
          </a:bodyPr>
          <a:lstStyle/>
          <a:p>
            <a:r>
              <a:rPr lang="fr-FR" sz="2800" b="1" dirty="0">
                <a:latin typeface="Copperplate Gothic Bold" panose="020E0705020206020404" pitchFamily="34" charset="0"/>
              </a:rPr>
              <a:t>4- Disque dur (SSD):</a:t>
            </a:r>
          </a:p>
        </p:txBody>
      </p:sp>
      <p:pic>
        <p:nvPicPr>
          <p:cNvPr id="6148" name="Picture 4" descr="Disque dur interne Seagat Surveillance 8TB - Tabtel.ma Maroc">
            <a:extLst>
              <a:ext uri="{FF2B5EF4-FFF2-40B4-BE49-F238E27FC236}">
                <a16:creationId xmlns:a16="http://schemas.microsoft.com/office/drawing/2014/main" id="{C6050793-98DB-4028-908F-A14BAA880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911" y="560123"/>
            <a:ext cx="5608666" cy="560866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BC64D96F-8186-4074-A8E5-8B349D6FDA75}"/>
              </a:ext>
            </a:extLst>
          </p:cNvPr>
          <p:cNvSpPr txBox="1"/>
          <p:nvPr/>
        </p:nvSpPr>
        <p:spPr>
          <a:xfrm>
            <a:off x="134423" y="750901"/>
            <a:ext cx="6198137" cy="5632311"/>
          </a:xfrm>
          <a:prstGeom prst="rect">
            <a:avLst/>
          </a:prstGeom>
          <a:noFill/>
        </p:spPr>
        <p:txBody>
          <a:bodyPr wrap="square">
            <a:spAutoFit/>
          </a:bodyPr>
          <a:lstStyle/>
          <a:p>
            <a:r>
              <a:rPr lang="fr-FR" sz="2400" dirty="0"/>
              <a:t>   Un SSD (Solid State Drive) est un dispositif de stockage qui utilise de la mémoire flash pour conserver les données, offrant des performances supérieures par rapport aux disques durs traditionnels (HDD) qui reposent sur des plateaux rotatifs. Grâce à leur technologie de stockage, les SSD permettent un accès rapide aux données, ce qui se traduit par des temps de chargement d'applications et de fichiers considérablement réduits. De plus, les SSD sont plus résistants aux chocs, consomment moins d'énergie et fonctionnent silencieusement, ce qui en fait un choix populaire pour les ordinateurs portables et de bureau.</a:t>
            </a:r>
          </a:p>
        </p:txBody>
      </p:sp>
    </p:spTree>
    <p:extLst>
      <p:ext uri="{BB962C8B-B14F-4D97-AF65-F5344CB8AC3E}">
        <p14:creationId xmlns:p14="http://schemas.microsoft.com/office/powerpoint/2010/main" val="362039814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83436C-588B-439D-A99F-35D0F325772D}"/>
              </a:ext>
            </a:extLst>
          </p:cNvPr>
          <p:cNvSpPr>
            <a:spLocks noGrp="1"/>
          </p:cNvSpPr>
          <p:nvPr>
            <p:ph type="title"/>
          </p:nvPr>
        </p:nvSpPr>
        <p:spPr/>
        <p:txBody>
          <a:bodyPr>
            <a:normAutofit fontScale="90000"/>
          </a:bodyPr>
          <a:lstStyle/>
          <a:p>
            <a:br>
              <a:rPr lang="fr-FR" dirty="0"/>
            </a:br>
            <a:br>
              <a:rPr lang="fr-FR" dirty="0"/>
            </a:br>
            <a:br>
              <a:rPr lang="fr-FR" dirty="0"/>
            </a:br>
            <a:endParaRPr lang="fr-FR" dirty="0"/>
          </a:p>
        </p:txBody>
      </p:sp>
      <p:sp>
        <p:nvSpPr>
          <p:cNvPr id="3" name="Espace réservé du contenu 2">
            <a:extLst>
              <a:ext uri="{FF2B5EF4-FFF2-40B4-BE49-F238E27FC236}">
                <a16:creationId xmlns:a16="http://schemas.microsoft.com/office/drawing/2014/main" id="{1133BA08-CE5C-4F7F-9C1D-9D27A5C889BB}"/>
              </a:ext>
            </a:extLst>
          </p:cNvPr>
          <p:cNvSpPr>
            <a:spLocks noGrp="1"/>
          </p:cNvSpPr>
          <p:nvPr>
            <p:ph idx="1"/>
          </p:nvPr>
        </p:nvSpPr>
        <p:spPr/>
        <p:txBody>
          <a:bodyPr/>
          <a:lstStyle/>
          <a:p>
            <a:endParaRPr lang="fr-FR" dirty="0"/>
          </a:p>
          <a:p>
            <a:endParaRPr lang="fr-FR" dirty="0"/>
          </a:p>
          <a:p>
            <a:endParaRPr lang="fr-FR" dirty="0"/>
          </a:p>
          <a:p>
            <a:endParaRPr lang="fr-FR" dirty="0"/>
          </a:p>
        </p:txBody>
      </p:sp>
      <p:pic>
        <p:nvPicPr>
          <p:cNvPr id="7170" name="Picture 2" descr="MSI RTX 4060 VENTUS 2X BLACK 8G OC - Carte Graphique">
            <a:extLst>
              <a:ext uri="{FF2B5EF4-FFF2-40B4-BE49-F238E27FC236}">
                <a16:creationId xmlns:a16="http://schemas.microsoft.com/office/drawing/2014/main" id="{50C38538-DD1B-4DDE-B807-0F60D206C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4467" y="681037"/>
            <a:ext cx="5537533" cy="553753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AF1BC6CD-1D6E-4F10-B6FE-8D868406DD70}"/>
              </a:ext>
            </a:extLst>
          </p:cNvPr>
          <p:cNvSpPr txBox="1"/>
          <p:nvPr/>
        </p:nvSpPr>
        <p:spPr>
          <a:xfrm>
            <a:off x="270901" y="149949"/>
            <a:ext cx="7160558" cy="523220"/>
          </a:xfrm>
          <a:prstGeom prst="rect">
            <a:avLst/>
          </a:prstGeom>
          <a:noFill/>
        </p:spPr>
        <p:txBody>
          <a:bodyPr wrap="square">
            <a:spAutoFit/>
          </a:bodyPr>
          <a:lstStyle/>
          <a:p>
            <a:r>
              <a:rPr lang="fr-FR" sz="2800" b="1" dirty="0">
                <a:latin typeface="Algerian" panose="04020705040A02060702" pitchFamily="82" charset="0"/>
              </a:rPr>
              <a:t>5- Carte graphique (GPU):</a:t>
            </a:r>
          </a:p>
        </p:txBody>
      </p:sp>
      <p:sp>
        <p:nvSpPr>
          <p:cNvPr id="6" name="ZoneTexte 5">
            <a:extLst>
              <a:ext uri="{FF2B5EF4-FFF2-40B4-BE49-F238E27FC236}">
                <a16:creationId xmlns:a16="http://schemas.microsoft.com/office/drawing/2014/main" id="{46B7346F-E8E0-4EA2-9D1F-B5E8A3533C18}"/>
              </a:ext>
            </a:extLst>
          </p:cNvPr>
          <p:cNvSpPr txBox="1"/>
          <p:nvPr/>
        </p:nvSpPr>
        <p:spPr>
          <a:xfrm>
            <a:off x="134423" y="750901"/>
            <a:ext cx="6198137" cy="5632311"/>
          </a:xfrm>
          <a:prstGeom prst="rect">
            <a:avLst/>
          </a:prstGeom>
          <a:noFill/>
        </p:spPr>
        <p:txBody>
          <a:bodyPr wrap="square">
            <a:spAutoFit/>
          </a:bodyPr>
          <a:lstStyle/>
          <a:p>
            <a:r>
              <a:rPr lang="fr-FR" sz="2400" dirty="0"/>
              <a:t>   Une carte graphique, ou GPU (Graphics </a:t>
            </a:r>
            <a:r>
              <a:rPr lang="fr-FR" sz="2400" dirty="0" err="1"/>
              <a:t>Processing</a:t>
            </a:r>
            <a:r>
              <a:rPr lang="fr-FR" sz="2400" dirty="0"/>
              <a:t> Unit), est un composant matériel d'un ordinateur conçu pour traiter et rendre des images, des vidéos et des animations. Elle décharge le processeur principal des tâches liées à l'affichage graphique, ce qui permet d'améliorer les performances dans les jeux, les applications de conception graphique et le montage vidéo. La carte graphique utilise sa propre mémoire (VRAM) pour stocker temporairement les données graphiques et effectue des calculs complexes pour produire des visuels de haute qualité. En résumé, elle est essentielle pour obtenir une expérience visuelle fluide et détaillée sur un ordinateur.</a:t>
            </a:r>
          </a:p>
        </p:txBody>
      </p:sp>
      <p:sp>
        <p:nvSpPr>
          <p:cNvPr id="7" name="Rectangle : avec coins arrondis en haut 6">
            <a:extLst>
              <a:ext uri="{FF2B5EF4-FFF2-40B4-BE49-F238E27FC236}">
                <a16:creationId xmlns:a16="http://schemas.microsoft.com/office/drawing/2014/main" id="{7FF2E185-2969-4878-BF8D-C0BD61EF917A}"/>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2BA9F0A9-E564-46D3-B5B5-9F1E7A8274F3}"/>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6</a:t>
            </a:r>
          </a:p>
        </p:txBody>
      </p:sp>
      <p:sp>
        <p:nvSpPr>
          <p:cNvPr id="9" name="ZoneTexte 8">
            <a:extLst>
              <a:ext uri="{FF2B5EF4-FFF2-40B4-BE49-F238E27FC236}">
                <a16:creationId xmlns:a16="http://schemas.microsoft.com/office/drawing/2014/main" id="{341F9E33-8A8C-44CA-9360-6A8D111F4673}"/>
              </a:ext>
            </a:extLst>
          </p:cNvPr>
          <p:cNvSpPr txBox="1"/>
          <p:nvPr/>
        </p:nvSpPr>
        <p:spPr>
          <a:xfrm>
            <a:off x="456496" y="6494929"/>
            <a:ext cx="2799322"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Tree>
    <p:extLst>
      <p:ext uri="{BB962C8B-B14F-4D97-AF65-F5344CB8AC3E}">
        <p14:creationId xmlns:p14="http://schemas.microsoft.com/office/powerpoint/2010/main" val="205366096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D6DD7E-25C8-4400-A34D-7243132DF343}"/>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6D1AD871-064A-40DE-897A-DE8F3CD9C3C9}"/>
              </a:ext>
            </a:extLst>
          </p:cNvPr>
          <p:cNvSpPr>
            <a:spLocks noGrp="1"/>
          </p:cNvSpPr>
          <p:nvPr>
            <p:ph idx="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p:txBody>
      </p:sp>
      <p:sp>
        <p:nvSpPr>
          <p:cNvPr id="4" name="ZoneTexte 3">
            <a:extLst>
              <a:ext uri="{FF2B5EF4-FFF2-40B4-BE49-F238E27FC236}">
                <a16:creationId xmlns:a16="http://schemas.microsoft.com/office/drawing/2014/main" id="{4EC2D846-56CE-4415-8AD2-ECFB38366C06}"/>
              </a:ext>
            </a:extLst>
          </p:cNvPr>
          <p:cNvSpPr txBox="1"/>
          <p:nvPr/>
        </p:nvSpPr>
        <p:spPr>
          <a:xfrm>
            <a:off x="270901" y="149949"/>
            <a:ext cx="7160558" cy="523220"/>
          </a:xfrm>
          <a:prstGeom prst="rect">
            <a:avLst/>
          </a:prstGeom>
          <a:noFill/>
        </p:spPr>
        <p:txBody>
          <a:bodyPr wrap="square">
            <a:spAutoFit/>
          </a:bodyPr>
          <a:lstStyle/>
          <a:p>
            <a:r>
              <a:rPr lang="fr-FR" sz="2800" b="1" dirty="0">
                <a:latin typeface="Copperplate Gothic Bold" panose="020E0705020206020404" pitchFamily="34" charset="0"/>
              </a:rPr>
              <a:t>6- Carte réseau:</a:t>
            </a:r>
          </a:p>
        </p:txBody>
      </p:sp>
      <p:pic>
        <p:nvPicPr>
          <p:cNvPr id="9218" name="Picture 2" descr="Carte Réseau Link DFE-528TX Prix maroc">
            <a:extLst>
              <a:ext uri="{FF2B5EF4-FFF2-40B4-BE49-F238E27FC236}">
                <a16:creationId xmlns:a16="http://schemas.microsoft.com/office/drawing/2014/main" id="{8ABA38C2-5675-4234-9081-378A808D8D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5" t="11632" r="6484" b="11950"/>
          <a:stretch/>
        </p:blipFill>
        <p:spPr bwMode="auto">
          <a:xfrm>
            <a:off x="5893253" y="1078174"/>
            <a:ext cx="5690192" cy="474183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BC623C91-0339-4DD2-943A-9082DD65BE94}"/>
              </a:ext>
            </a:extLst>
          </p:cNvPr>
          <p:cNvSpPr txBox="1"/>
          <p:nvPr/>
        </p:nvSpPr>
        <p:spPr>
          <a:xfrm>
            <a:off x="134423" y="750901"/>
            <a:ext cx="5961577" cy="5632311"/>
          </a:xfrm>
          <a:prstGeom prst="rect">
            <a:avLst/>
          </a:prstGeom>
          <a:noFill/>
        </p:spPr>
        <p:txBody>
          <a:bodyPr wrap="square">
            <a:spAutoFit/>
          </a:bodyPr>
          <a:lstStyle/>
          <a:p>
            <a:r>
              <a:rPr lang="fr-FR" sz="2400" dirty="0"/>
              <a:t>   Une carte réseau est un composant d'un ordinateur qui permet de se connecter à un réseau, qu'il soit filaire ou sans fil. Elle gère l'envoi et la réception de données entre l'ordinateur et d'autres dispositifs sur le réseau, comme des routeurs, des modems ou d'autres ordinateurs. Les cartes réseau peuvent être intégrées à la carte mère ou être des cartes d'extension, et elles utilisent des protocoles de communication pour assurer une transmission efficace des données. En résumé, la carte réseau est essentielle pour établir une connexion Internet et faciliter la communication entre plusieurs appareils sur un réseau.</a:t>
            </a:r>
          </a:p>
        </p:txBody>
      </p:sp>
      <p:sp>
        <p:nvSpPr>
          <p:cNvPr id="7" name="Rectangle : avec coins arrondis en haut 6">
            <a:extLst>
              <a:ext uri="{FF2B5EF4-FFF2-40B4-BE49-F238E27FC236}">
                <a16:creationId xmlns:a16="http://schemas.microsoft.com/office/drawing/2014/main" id="{74703E1B-E232-40C3-B71A-7C2A95127888}"/>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6251382-8314-43C1-99BF-859011677066}"/>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7</a:t>
            </a:r>
          </a:p>
        </p:txBody>
      </p:sp>
      <p:sp>
        <p:nvSpPr>
          <p:cNvPr id="9" name="ZoneTexte 8">
            <a:extLst>
              <a:ext uri="{FF2B5EF4-FFF2-40B4-BE49-F238E27FC236}">
                <a16:creationId xmlns:a16="http://schemas.microsoft.com/office/drawing/2014/main" id="{62D1D95E-4468-465F-8D92-3F132D0D8998}"/>
              </a:ext>
            </a:extLst>
          </p:cNvPr>
          <p:cNvSpPr txBox="1"/>
          <p:nvPr/>
        </p:nvSpPr>
        <p:spPr>
          <a:xfrm>
            <a:off x="456496" y="6494929"/>
            <a:ext cx="2633068"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Tree>
    <p:extLst>
      <p:ext uri="{BB962C8B-B14F-4D97-AF65-F5344CB8AC3E}">
        <p14:creationId xmlns:p14="http://schemas.microsoft.com/office/powerpoint/2010/main" val="90537948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E4342D-6128-4E95-B093-525078B4B5C1}"/>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EED87F7D-243D-4B43-92CD-3D6B7E537CF5}"/>
              </a:ext>
            </a:extLst>
          </p:cNvPr>
          <p:cNvSpPr>
            <a:spLocks noGrp="1"/>
          </p:cNvSpPr>
          <p:nvPr>
            <p:ph idx="1"/>
          </p:nvPr>
        </p:nvSpPr>
        <p:spPr/>
        <p:txBody>
          <a:bodyPr/>
          <a:lstStyle/>
          <a:p>
            <a:endParaRPr lang="fr-FR" dirty="0"/>
          </a:p>
          <a:p>
            <a:endParaRPr lang="fr-FR" dirty="0"/>
          </a:p>
          <a:p>
            <a:endParaRPr lang="fr-FR" dirty="0"/>
          </a:p>
        </p:txBody>
      </p:sp>
      <p:pic>
        <p:nvPicPr>
          <p:cNvPr id="10242" name="Picture 2" descr="Ventilateur refroidissement | Entretien et économies">
            <a:extLst>
              <a:ext uri="{FF2B5EF4-FFF2-40B4-BE49-F238E27FC236}">
                <a16:creationId xmlns:a16="http://schemas.microsoft.com/office/drawing/2014/main" id="{E1B0012D-7B37-4A84-AF17-ED7B693DC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2245" y="929580"/>
            <a:ext cx="5149755" cy="524738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4CAEFCFA-5126-4796-9A17-308E34AC2823}"/>
              </a:ext>
            </a:extLst>
          </p:cNvPr>
          <p:cNvSpPr txBox="1"/>
          <p:nvPr/>
        </p:nvSpPr>
        <p:spPr>
          <a:xfrm>
            <a:off x="270901" y="149949"/>
            <a:ext cx="10023026" cy="523220"/>
          </a:xfrm>
          <a:prstGeom prst="rect">
            <a:avLst/>
          </a:prstGeom>
          <a:noFill/>
        </p:spPr>
        <p:txBody>
          <a:bodyPr wrap="square">
            <a:spAutoFit/>
          </a:bodyPr>
          <a:lstStyle/>
          <a:p>
            <a:r>
              <a:rPr lang="fr-FR" sz="2800" b="1" dirty="0">
                <a:latin typeface="Copperplate Gothic Bold" panose="020E0705020206020404" pitchFamily="34" charset="0"/>
              </a:rPr>
              <a:t>7- Ventilateurs et système de refroidissement:</a:t>
            </a:r>
          </a:p>
        </p:txBody>
      </p:sp>
      <p:sp>
        <p:nvSpPr>
          <p:cNvPr id="7" name="ZoneTexte 6">
            <a:extLst>
              <a:ext uri="{FF2B5EF4-FFF2-40B4-BE49-F238E27FC236}">
                <a16:creationId xmlns:a16="http://schemas.microsoft.com/office/drawing/2014/main" id="{E52C6BF7-2EE8-4BA5-A3D4-62CBBB2B2B14}"/>
              </a:ext>
            </a:extLst>
          </p:cNvPr>
          <p:cNvSpPr txBox="1"/>
          <p:nvPr/>
        </p:nvSpPr>
        <p:spPr>
          <a:xfrm>
            <a:off x="134423" y="750901"/>
            <a:ext cx="6907822" cy="5632311"/>
          </a:xfrm>
          <a:prstGeom prst="rect">
            <a:avLst/>
          </a:prstGeom>
          <a:noFill/>
        </p:spPr>
        <p:txBody>
          <a:bodyPr wrap="square">
            <a:spAutoFit/>
          </a:bodyPr>
          <a:lstStyle/>
          <a:p>
            <a:r>
              <a:rPr lang="fr-FR" sz="2400" dirty="0"/>
              <a:t>Les ventilateurs et systèmes de refroidissement sont des composants essentiels dans un ordinateur, conçus pour dissiper la chaleur générée par les processeurs, les cartes graphiques et autres pièces électroniques. Les ventilateurs déplacent l'air à l'intérieur du boîtier pour favoriser une circulation d'air efficace, tandis que les systèmes de refroidissement, qui peuvent être à air ou à liquide, sont utilisés pour maintenir des températures de fonctionnement optimales. Un bon refroidissement est crucial pour éviter la surchauffe, ce qui peut entraîner une diminution des performances ou des dommages aux composants. En résumé, les ventilateurs et systèmes de refroidissement garantissent que l'ordinateur fonctionne de manière stable et durable.</a:t>
            </a:r>
          </a:p>
        </p:txBody>
      </p:sp>
      <p:sp>
        <p:nvSpPr>
          <p:cNvPr id="8" name="Rectangle : avec coins arrondis en haut 7">
            <a:extLst>
              <a:ext uri="{FF2B5EF4-FFF2-40B4-BE49-F238E27FC236}">
                <a16:creationId xmlns:a16="http://schemas.microsoft.com/office/drawing/2014/main" id="{1E37BDCA-1D39-42E8-AA39-F937B7F42D0A}"/>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AE80E350-7D61-4FDB-87F0-FE9DF70D60FD}"/>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8</a:t>
            </a:r>
          </a:p>
        </p:txBody>
      </p:sp>
      <p:sp>
        <p:nvSpPr>
          <p:cNvPr id="10" name="ZoneTexte 9">
            <a:extLst>
              <a:ext uri="{FF2B5EF4-FFF2-40B4-BE49-F238E27FC236}">
                <a16:creationId xmlns:a16="http://schemas.microsoft.com/office/drawing/2014/main" id="{6C150B26-8C60-410D-BBE6-AB84DB541D72}"/>
              </a:ext>
            </a:extLst>
          </p:cNvPr>
          <p:cNvSpPr txBox="1"/>
          <p:nvPr/>
        </p:nvSpPr>
        <p:spPr>
          <a:xfrm>
            <a:off x="456495" y="6494929"/>
            <a:ext cx="3949249"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Tree>
    <p:extLst>
      <p:ext uri="{BB962C8B-B14F-4D97-AF65-F5344CB8AC3E}">
        <p14:creationId xmlns:p14="http://schemas.microsoft.com/office/powerpoint/2010/main" val="170729317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A16FA5-6799-477F-8388-3A2D889B0C44}"/>
              </a:ext>
            </a:extLst>
          </p:cNvPr>
          <p:cNvSpPr>
            <a:spLocks noGrp="1"/>
          </p:cNvSpPr>
          <p:nvPr>
            <p:ph type="title"/>
          </p:nvPr>
        </p:nvSpPr>
        <p:spPr/>
        <p:txBody>
          <a:bodyPr>
            <a:normAutofit fontScale="90000"/>
          </a:bodyPr>
          <a:lstStyle/>
          <a:p>
            <a:br>
              <a:rPr lang="fr-FR" dirty="0"/>
            </a:br>
            <a:br>
              <a:rPr lang="fr-FR" dirty="0"/>
            </a:br>
            <a:endParaRPr lang="fr-FR" dirty="0"/>
          </a:p>
        </p:txBody>
      </p:sp>
      <p:sp>
        <p:nvSpPr>
          <p:cNvPr id="3" name="Espace réservé du contenu 2">
            <a:extLst>
              <a:ext uri="{FF2B5EF4-FFF2-40B4-BE49-F238E27FC236}">
                <a16:creationId xmlns:a16="http://schemas.microsoft.com/office/drawing/2014/main" id="{9C298A92-87F8-4ADA-8042-2834C18AAEA2}"/>
              </a:ext>
            </a:extLst>
          </p:cNvPr>
          <p:cNvSpPr>
            <a:spLocks noGrp="1"/>
          </p:cNvSpPr>
          <p:nvPr>
            <p:ph idx="1"/>
          </p:nvPr>
        </p:nvSpPr>
        <p:spPr/>
        <p:txBody>
          <a:bodyPr/>
          <a:lstStyle/>
          <a:p>
            <a:endParaRPr lang="fr-FR" dirty="0"/>
          </a:p>
          <a:p>
            <a:endParaRPr lang="fr-FR" dirty="0"/>
          </a:p>
          <a:p>
            <a:endParaRPr lang="fr-FR" dirty="0"/>
          </a:p>
        </p:txBody>
      </p:sp>
      <p:sp>
        <p:nvSpPr>
          <p:cNvPr id="4" name="Rectangle : avec coins arrondis en haut 3">
            <a:extLst>
              <a:ext uri="{FF2B5EF4-FFF2-40B4-BE49-F238E27FC236}">
                <a16:creationId xmlns:a16="http://schemas.microsoft.com/office/drawing/2014/main" id="{A99F3AF7-59ED-457E-8D1E-0DE5689DB6B5}"/>
              </a:ext>
            </a:extLst>
          </p:cNvPr>
          <p:cNvSpPr/>
          <p:nvPr/>
        </p:nvSpPr>
        <p:spPr>
          <a:xfrm>
            <a:off x="0" y="6494929"/>
            <a:ext cx="12192000" cy="363071"/>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899A1176-2D78-4FA3-B116-0B95442A38FA}"/>
              </a:ext>
            </a:extLst>
          </p:cNvPr>
          <p:cNvSpPr txBox="1"/>
          <p:nvPr/>
        </p:nvSpPr>
        <p:spPr>
          <a:xfrm>
            <a:off x="11109511" y="6475221"/>
            <a:ext cx="3213847" cy="369332"/>
          </a:xfrm>
          <a:prstGeom prst="rect">
            <a:avLst/>
          </a:prstGeom>
          <a:noFill/>
        </p:spPr>
        <p:txBody>
          <a:bodyPr wrap="square" rtlCol="0">
            <a:spAutoFit/>
          </a:bodyPr>
          <a:lstStyle/>
          <a:p>
            <a:r>
              <a:rPr lang="fr-FR" dirty="0">
                <a:solidFill>
                  <a:schemeClr val="bg1"/>
                </a:solidFill>
                <a:latin typeface="Algerian" panose="04020705040A02060702" pitchFamily="82" charset="0"/>
              </a:rPr>
              <a:t>Page 9</a:t>
            </a:r>
          </a:p>
        </p:txBody>
      </p:sp>
      <p:sp>
        <p:nvSpPr>
          <p:cNvPr id="6" name="ZoneTexte 5">
            <a:extLst>
              <a:ext uri="{FF2B5EF4-FFF2-40B4-BE49-F238E27FC236}">
                <a16:creationId xmlns:a16="http://schemas.microsoft.com/office/drawing/2014/main" id="{A41EF4E2-BC70-429F-8464-236D6E20DD84}"/>
              </a:ext>
            </a:extLst>
          </p:cNvPr>
          <p:cNvSpPr txBox="1"/>
          <p:nvPr/>
        </p:nvSpPr>
        <p:spPr>
          <a:xfrm>
            <a:off x="456495" y="6494929"/>
            <a:ext cx="2771613" cy="369332"/>
          </a:xfrm>
          <a:prstGeom prst="rect">
            <a:avLst/>
          </a:prstGeom>
          <a:noFill/>
        </p:spPr>
        <p:txBody>
          <a:bodyPr wrap="square" rtlCol="0">
            <a:spAutoFit/>
          </a:bodyPr>
          <a:lstStyle/>
          <a:p>
            <a:r>
              <a:rPr lang="fr-FR" dirty="0">
                <a:solidFill>
                  <a:schemeClr val="bg1"/>
                </a:solidFill>
                <a:latin typeface="Algerian" panose="04020705040A02060702" pitchFamily="82" charset="0"/>
              </a:rPr>
              <a:t>Marouane HARRANE</a:t>
            </a:r>
          </a:p>
        </p:txBody>
      </p:sp>
      <p:sp>
        <p:nvSpPr>
          <p:cNvPr id="7" name="ZoneTexte 6">
            <a:extLst>
              <a:ext uri="{FF2B5EF4-FFF2-40B4-BE49-F238E27FC236}">
                <a16:creationId xmlns:a16="http://schemas.microsoft.com/office/drawing/2014/main" id="{4C38DFB5-BF6D-4F31-B613-DF34A1450BA8}"/>
              </a:ext>
            </a:extLst>
          </p:cNvPr>
          <p:cNvSpPr txBox="1"/>
          <p:nvPr/>
        </p:nvSpPr>
        <p:spPr>
          <a:xfrm>
            <a:off x="270901" y="149949"/>
            <a:ext cx="7160558" cy="523220"/>
          </a:xfrm>
          <a:prstGeom prst="rect">
            <a:avLst/>
          </a:prstGeom>
          <a:noFill/>
        </p:spPr>
        <p:txBody>
          <a:bodyPr wrap="square">
            <a:spAutoFit/>
          </a:bodyPr>
          <a:lstStyle/>
          <a:p>
            <a:r>
              <a:rPr lang="fr-FR" sz="2800" b="1" dirty="0">
                <a:latin typeface="Copperplate Gothic Bold" panose="020E0705020206020404" pitchFamily="34" charset="0"/>
              </a:rPr>
              <a:t>8- Ports</a:t>
            </a:r>
            <a:r>
              <a:rPr lang="fr-FR" sz="2800" dirty="0">
                <a:latin typeface="Copperplate Gothic Bold" panose="020E0705020206020404" pitchFamily="34" charset="0"/>
              </a:rPr>
              <a:t> </a:t>
            </a:r>
            <a:r>
              <a:rPr lang="fr-FR" sz="2800" b="1" dirty="0">
                <a:latin typeface="Copperplate Gothic Bold" panose="020E0705020206020404" pitchFamily="34" charset="0"/>
              </a:rPr>
              <a:t>d'extension:</a:t>
            </a:r>
          </a:p>
        </p:txBody>
      </p:sp>
      <p:pic>
        <p:nvPicPr>
          <p:cNvPr id="11266" name="Picture 2" descr="Carte d'extension — Wikipédia">
            <a:extLst>
              <a:ext uri="{FF2B5EF4-FFF2-40B4-BE49-F238E27FC236}">
                <a16:creationId xmlns:a16="http://schemas.microsoft.com/office/drawing/2014/main" id="{43E513F0-BE8B-4212-BBEF-45EED0061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7982" y="1710396"/>
            <a:ext cx="5624018" cy="3492811"/>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241DB53E-0935-485E-BF3D-BF24B5B85760}"/>
              </a:ext>
            </a:extLst>
          </p:cNvPr>
          <p:cNvSpPr txBox="1"/>
          <p:nvPr/>
        </p:nvSpPr>
        <p:spPr>
          <a:xfrm>
            <a:off x="134423" y="750901"/>
            <a:ext cx="6433559" cy="5632311"/>
          </a:xfrm>
          <a:prstGeom prst="rect">
            <a:avLst/>
          </a:prstGeom>
          <a:noFill/>
        </p:spPr>
        <p:txBody>
          <a:bodyPr wrap="square">
            <a:spAutoFit/>
          </a:bodyPr>
          <a:lstStyle/>
          <a:p>
            <a:r>
              <a:rPr lang="fr-FR" sz="2400" dirty="0"/>
              <a:t>   Un port d'extension de refroidissement est un connecteur sur la carte mère ou un autre composant d'un ordinateur qui permet d'ajouter des dispositifs de refroidissement supplémentaires, tels que des ventilateurs ou des systèmes de refroidissement liquide. Ces ports sont souvent utilisés pour améliorer le flux d'air à l'intérieur du boîtier ou pour fournir un refroidissement supplémentaire aux composants qui génèrent beaucoup de chaleur, comme le processeur ou la carte graphique. En permettant l'ajout de solutions de refroidissement personnalisées, ces ports aident à maintenir des températures optimales et à assurer un fonctionnement stable et efficace de l'ordinateur.</a:t>
            </a:r>
          </a:p>
        </p:txBody>
      </p:sp>
    </p:spTree>
    <p:extLst>
      <p:ext uri="{BB962C8B-B14F-4D97-AF65-F5344CB8AC3E}">
        <p14:creationId xmlns:p14="http://schemas.microsoft.com/office/powerpoint/2010/main" val="573479415"/>
      </p:ext>
    </p:extLst>
  </p:cSld>
  <p:clrMapOvr>
    <a:masterClrMapping/>
  </p:clrMapOvr>
  <p:transition spd="slow">
    <p:push dir="u"/>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1347</TotalTime>
  <Words>1128</Words>
  <Application>Microsoft Office PowerPoint</Application>
  <PresentationFormat>Grand écran</PresentationFormat>
  <Paragraphs>75</Paragraphs>
  <Slides>10</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10</vt:i4>
      </vt:variant>
    </vt:vector>
  </HeadingPairs>
  <TitlesOfParts>
    <vt:vector size="19" baseType="lpstr">
      <vt:lpstr>Algerian</vt:lpstr>
      <vt:lpstr>Arial</vt:lpstr>
      <vt:lpstr>Arial Black</vt:lpstr>
      <vt:lpstr>Bahnschrift</vt:lpstr>
      <vt:lpstr>Britannic Bold</vt:lpstr>
      <vt:lpstr>Calibri</vt:lpstr>
      <vt:lpstr>Calibri Light</vt:lpstr>
      <vt:lpstr>Copperplate Gothic Bold</vt:lpstr>
      <vt:lpstr>Thème Office</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MAROUANE</dc:creator>
  <cp:lastModifiedBy>MAROUANE</cp:lastModifiedBy>
  <cp:revision>7</cp:revision>
  <dcterms:created xsi:type="dcterms:W3CDTF">2024-09-26T19:30:01Z</dcterms:created>
  <dcterms:modified xsi:type="dcterms:W3CDTF">2024-09-28T14:34:22Z</dcterms:modified>
</cp:coreProperties>
</file>