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3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1" r:id="rId7"/>
    <p:sldId id="262" r:id="rId8"/>
    <p:sldId id="26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3568" autoAdjust="0"/>
  </p:normalViewPr>
  <p:slideViewPr>
    <p:cSldViewPr snapToGrid="0">
      <p:cViewPr varScale="1">
        <p:scale>
          <a:sx n="64" d="100"/>
          <a:sy n="64" d="100"/>
        </p:scale>
        <p:origin x="10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98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5EFC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D5C2-4286-999D-0C35B64F5D82}"/>
              </c:ext>
            </c:extLst>
          </c:dPt>
          <c:dPt>
            <c:idx val="1"/>
            <c:bubble3D val="0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5C2-4286-999D-0C35B64F5D82}"/>
              </c:ext>
            </c:extLst>
          </c:dPt>
          <c:cat>
            <c:strRef>
              <c:f>Sheet1!$A$2:$A$3</c:f>
              <c:strCache>
                <c:ptCount val="2"/>
                <c:pt idx="0">
                  <c:v>Utilisation dans l'industrie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C2-4286-999D-0C35B64F5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5EFC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E442-473A-B036-0F9972EC0854}"/>
              </c:ext>
            </c:extLst>
          </c:dPt>
          <c:dPt>
            <c:idx val="1"/>
            <c:bubble3D val="0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442-473A-B036-0F9972EC0854}"/>
              </c:ext>
            </c:extLst>
          </c:dPt>
          <c:cat>
            <c:strRef>
              <c:f>Sheet1!$A$2:$A$3</c:f>
              <c:strCache>
                <c:ptCount val="2"/>
                <c:pt idx="0">
                  <c:v>Croissance du marché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42-473A-B036-0F9972EC0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5EFC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90D-4692-9521-CEF157B31FA2}"/>
              </c:ext>
            </c:extLst>
          </c:dPt>
          <c:dPt>
            <c:idx val="1"/>
            <c:bubble3D val="0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90D-4692-9521-CEF157B31FA2}"/>
              </c:ext>
            </c:extLst>
          </c:dPt>
          <c:cat>
            <c:strRef>
              <c:f>Sheet1!$A$2:$A$3</c:f>
              <c:strCache>
                <c:ptCount val="2"/>
                <c:pt idx="0">
                  <c:v>Adoption par les entreprises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0D-4692-9521-CEF157B31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DF8E7-A92C-4873-8F4B-A2AA468C13DB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BE1D3-125E-4DB0-8824-C08BD7408C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99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BE1D3-125E-4DB0-8824-C08BD7408C5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25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7455F-F349-A907-DBA5-A7ABF6920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6EBABA3-7E69-94B0-9B4A-2048309B6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232109-6085-DF10-1283-A61B2BEC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5E8A96-5B9C-0807-D4C8-A01E428F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813E25-ADA0-40D0-1631-6B8FA3401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52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C0330C-6537-9BBB-B5CA-9E215564B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7E3277-19B4-E369-8BE1-F109723BC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602F81-B0DC-874A-B198-AE4841951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29A2C1-4E05-E426-01C6-FC6886E4F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CABA49-0DDE-C1A7-094D-CE92F4F72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520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9154C-6042-A0BA-E0E7-C27A1C09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C156C1-A641-13FD-DBC3-BCACAE402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BA7C4F-9064-0ECD-7F2D-260CB52D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B054CE-EDC9-5591-4054-4D1E6B2E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A89ADE-E3D1-AB7D-E419-7B086C4E8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88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42B2C-4506-B2A5-0836-713272A5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AB4B83-D4AB-D6BF-9DF9-F84D7E364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8CC5A8-86B1-4CF5-9C7F-080759AD7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61E9B3-030C-BA33-AB6D-51A64068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CA2512-793B-1A1E-AD52-8F574B5A6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C4512B-4A61-3AD5-09B8-561B4879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306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26E93-B690-9764-3328-62FC2ED7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207DFB-8DF2-1A37-49B3-CE04B87C8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52C70B-C137-A598-1E07-F4C497466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07AFD7C-E890-CF4D-1CC2-946EC45E8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1FD4F3-1CC6-17B0-CFA3-0596ABDD3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98369-AFC3-0BB6-507B-CCCDD88C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1A29BE-6E2C-AADC-42BC-6A663E99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83BE920-2E51-9E13-281F-149B00298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02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1EBCB1-6D49-B7DE-0FE5-A5CF687C6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123A10-190F-4C82-1C60-68CA2B99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97F94A6-3297-5E84-EBF4-F60A7C970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CB132D-142B-2200-424B-926FAF36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40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9ED4FD-2D9E-1157-4AC8-F753F2761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BAAAD83-B6EC-8F07-88E8-2DEA00E7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5FFAF4-7C76-D08E-F6ED-9D6A43B65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4CF539-E4DF-7EB4-7955-7ADFDC642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9D8ED-A5E1-541C-0C23-FA9E77318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60B107-B8FE-8A39-F4E2-9F66AD704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C61A81-BC1E-892C-9DCB-E3092AF1E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EC530F-D7CC-EDEA-0E35-FF546982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BC301C-4967-B4D8-C145-08C7D784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14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FDA21-6B93-D6DF-C800-CD114C033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80DC56F-C40F-FA89-F210-3E831C79D1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BAF5A7-22FA-E520-DC69-6F2E90E05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8910D9-41F6-2832-6186-7045590D4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EE64BD-72FF-2984-FA42-EE8761B78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DDA8F6-AC5B-DEC8-6DAB-AE902725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308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00FE12-9CFB-5ECD-FFDF-D3943FC0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B7FD09-9CF5-2F57-4C4E-A9DA0CD4C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EF4B62-1E50-F070-C1C6-87C63CEC1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32B881-DBBE-0826-3D5E-E51790760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0DA95B-8006-FF4D-3191-0D3AB713D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28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9598166-ADD0-B3E4-1BD6-8A71FA1F3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76070C-024D-11F7-07D2-4A0EBBD55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CB935A-FBE2-7F85-64E7-B5A8C5942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F1469-2975-CF4F-844E-8903D2BF0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749C4B-1939-F0C1-5849-CA51C927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369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333B80D-9871-4BF5-834D-202815137F6F}"/>
              </a:ext>
            </a:extLst>
          </p:cNvPr>
          <p:cNvSpPr/>
          <p:nvPr userDrawn="1"/>
        </p:nvSpPr>
        <p:spPr>
          <a:xfrm>
            <a:off x="550862" y="-1"/>
            <a:ext cx="3373437" cy="4152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A12A248-A253-479D-9025-EA656915B2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877" y="125393"/>
            <a:ext cx="3373436" cy="4152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ID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024B0-0921-4653-B244-DD1C4D7EC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5367" y="549275"/>
            <a:ext cx="6570308" cy="372901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8EA48-F0F1-4559-8320-92B0A8959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365" y="4857750"/>
            <a:ext cx="6570308" cy="14509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3269A7-B0E7-4766-A676-0A4011D4BE7D}"/>
              </a:ext>
            </a:extLst>
          </p:cNvPr>
          <p:cNvSpPr/>
          <p:nvPr userDrawn="1"/>
        </p:nvSpPr>
        <p:spPr>
          <a:xfrm>
            <a:off x="550862" y="4857750"/>
            <a:ext cx="3373437" cy="2000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819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47" userDrawn="1">
          <p15:clr>
            <a:srgbClr val="FBAE40"/>
          </p15:clr>
        </p15:guide>
        <p15:guide id="2" orient="horz" pos="346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7902A1F-5F9E-F540-736E-4F5B6DB67E34}"/>
              </a:ext>
            </a:extLst>
          </p:cNvPr>
          <p:cNvSpPr/>
          <p:nvPr userDrawn="1"/>
        </p:nvSpPr>
        <p:spPr>
          <a:xfrm>
            <a:off x="7280546" y="469900"/>
            <a:ext cx="1800000" cy="18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E6B5542-BB91-41A9-8B31-C8DE957623BD}"/>
              </a:ext>
            </a:extLst>
          </p:cNvPr>
          <p:cNvSpPr/>
          <p:nvPr userDrawn="1"/>
        </p:nvSpPr>
        <p:spPr>
          <a:xfrm>
            <a:off x="0" y="0"/>
            <a:ext cx="2267714" cy="2267712"/>
          </a:xfrm>
          <a:custGeom>
            <a:avLst/>
            <a:gdLst>
              <a:gd name="connsiteX0" fmla="*/ 0 w 2267714"/>
              <a:gd name="connsiteY0" fmla="*/ 0 h 2267712"/>
              <a:gd name="connsiteX1" fmla="*/ 2263317 w 2267714"/>
              <a:gd name="connsiteY1" fmla="*/ 0 h 2267712"/>
              <a:gd name="connsiteX2" fmla="*/ 2267714 w 2267714"/>
              <a:gd name="connsiteY2" fmla="*/ 87089 h 2267712"/>
              <a:gd name="connsiteX3" fmla="*/ 87091 w 2267714"/>
              <a:gd name="connsiteY3" fmla="*/ 2267712 h 2267712"/>
              <a:gd name="connsiteX4" fmla="*/ 0 w 2267714"/>
              <a:gd name="connsiteY4" fmla="*/ 2263314 h 226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4" h="2267712">
                <a:moveTo>
                  <a:pt x="0" y="0"/>
                </a:moveTo>
                <a:lnTo>
                  <a:pt x="2263317" y="0"/>
                </a:lnTo>
                <a:lnTo>
                  <a:pt x="2267714" y="87089"/>
                </a:lnTo>
                <a:cubicBezTo>
                  <a:pt x="2267714" y="1291414"/>
                  <a:pt x="1291416" y="2267712"/>
                  <a:pt x="87091" y="2267712"/>
                </a:cubicBezTo>
                <a:lnTo>
                  <a:pt x="0" y="2263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01B5D6-A0BF-4F7A-8C00-4C190893142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50862" y="719999"/>
            <a:ext cx="6180138" cy="2535266"/>
          </a:xfrm>
          <a:prstGeom prst="rect">
            <a:avLst/>
          </a:prstGeom>
        </p:spPr>
        <p:txBody>
          <a:bodyPr anchor="t"/>
          <a:lstStyle>
            <a:lvl1pPr>
              <a:defRPr sz="4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98F8A46-E065-4396-9BD1-6722AB51D79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550862" y="3835401"/>
            <a:ext cx="6180138" cy="2301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Font typeface="Arial" panose="020B0604020202020204" pitchFamily="34" charset="0"/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Font typeface="Arial" panose="020B0604020202020204" pitchFamily="34" charset="0"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Font typeface="Arial" panose="020B0604020202020204" pitchFamily="34" charset="0"/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Font typeface="Arial" panose="020B0604020202020204" pitchFamily="34" charset="0"/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Font typeface="Arial" panose="020B0604020202020204" pitchFamily="34" charset="0"/>
              <a:buNone/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ID" dirty="0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F3D022-456B-AB70-7F0A-62D09A116C9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26044" y="720316"/>
            <a:ext cx="4115094" cy="541736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en-ID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CF5B696-393F-E64D-04D9-5E6080EB17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2" y="3429000"/>
            <a:ext cx="6180138" cy="360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842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73C1666-DC2E-4F60-98A5-80CDC7B1FF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5999" y="3429000"/>
            <a:ext cx="6096000" cy="342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ID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65C8F59-6373-4247-B614-4603147C6025}"/>
              </a:ext>
            </a:extLst>
          </p:cNvPr>
          <p:cNvSpPr/>
          <p:nvPr userDrawn="1"/>
        </p:nvSpPr>
        <p:spPr>
          <a:xfrm rot="16200000">
            <a:off x="0" y="4590287"/>
            <a:ext cx="2267714" cy="2267712"/>
          </a:xfrm>
          <a:custGeom>
            <a:avLst/>
            <a:gdLst>
              <a:gd name="connsiteX0" fmla="*/ 0 w 2267714"/>
              <a:gd name="connsiteY0" fmla="*/ 0 h 2267712"/>
              <a:gd name="connsiteX1" fmla="*/ 2263317 w 2267714"/>
              <a:gd name="connsiteY1" fmla="*/ 0 h 2267712"/>
              <a:gd name="connsiteX2" fmla="*/ 2267714 w 2267714"/>
              <a:gd name="connsiteY2" fmla="*/ 87089 h 2267712"/>
              <a:gd name="connsiteX3" fmla="*/ 87091 w 2267714"/>
              <a:gd name="connsiteY3" fmla="*/ 2267712 h 2267712"/>
              <a:gd name="connsiteX4" fmla="*/ 0 w 2267714"/>
              <a:gd name="connsiteY4" fmla="*/ 2263314 h 226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4" h="2267712">
                <a:moveTo>
                  <a:pt x="0" y="0"/>
                </a:moveTo>
                <a:lnTo>
                  <a:pt x="2263317" y="0"/>
                </a:lnTo>
                <a:lnTo>
                  <a:pt x="2267714" y="87089"/>
                </a:lnTo>
                <a:cubicBezTo>
                  <a:pt x="2267714" y="1291414"/>
                  <a:pt x="1291416" y="2267712"/>
                  <a:pt x="87091" y="2267712"/>
                </a:cubicBezTo>
                <a:lnTo>
                  <a:pt x="0" y="2263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180D2B3-2055-4849-A37F-15C3430316B3}"/>
              </a:ext>
            </a:extLst>
          </p:cNvPr>
          <p:cNvSpPr/>
          <p:nvPr userDrawn="1"/>
        </p:nvSpPr>
        <p:spPr>
          <a:xfrm rot="5400000">
            <a:off x="9924287" y="1"/>
            <a:ext cx="2267714" cy="2267712"/>
          </a:xfrm>
          <a:custGeom>
            <a:avLst/>
            <a:gdLst>
              <a:gd name="connsiteX0" fmla="*/ 0 w 2267714"/>
              <a:gd name="connsiteY0" fmla="*/ 0 h 2267712"/>
              <a:gd name="connsiteX1" fmla="*/ 2263317 w 2267714"/>
              <a:gd name="connsiteY1" fmla="*/ 0 h 2267712"/>
              <a:gd name="connsiteX2" fmla="*/ 2267714 w 2267714"/>
              <a:gd name="connsiteY2" fmla="*/ 87089 h 2267712"/>
              <a:gd name="connsiteX3" fmla="*/ 87091 w 2267714"/>
              <a:gd name="connsiteY3" fmla="*/ 2267712 h 2267712"/>
              <a:gd name="connsiteX4" fmla="*/ 0 w 2267714"/>
              <a:gd name="connsiteY4" fmla="*/ 2263314 h 226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4" h="2267712">
                <a:moveTo>
                  <a:pt x="0" y="0"/>
                </a:moveTo>
                <a:lnTo>
                  <a:pt x="2263317" y="0"/>
                </a:lnTo>
                <a:lnTo>
                  <a:pt x="2267714" y="87089"/>
                </a:lnTo>
                <a:cubicBezTo>
                  <a:pt x="2267714" y="1291414"/>
                  <a:pt x="1291416" y="2267712"/>
                  <a:pt x="87091" y="2267712"/>
                </a:cubicBezTo>
                <a:lnTo>
                  <a:pt x="0" y="2263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B2D10FB-3BE7-BCA6-0C2E-84EAF411D9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36000" y="1084668"/>
            <a:ext cx="5010570" cy="1791756"/>
          </a:xfrm>
        </p:spPr>
        <p:txBody>
          <a:bodyPr/>
          <a:lstStyle>
            <a:lvl1pPr>
              <a:lnSpc>
                <a:spcPct val="120000"/>
              </a:lnSpc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A93AAF-A66A-3C45-C861-DA2D1EC7A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999" y="697440"/>
            <a:ext cx="5005139" cy="360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9009176-C327-5E62-20C7-BD346F4580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3" y="4516969"/>
            <a:ext cx="5010570" cy="1791756"/>
          </a:xfrm>
        </p:spPr>
        <p:txBody>
          <a:bodyPr/>
          <a:lstStyle>
            <a:lvl1pPr>
              <a:lnSpc>
                <a:spcPct val="120000"/>
              </a:lnSpc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F36DB10-1217-D9FB-5CEE-38EE84C886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4123391"/>
            <a:ext cx="5005139" cy="360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90C07-A319-0553-16DF-2A4B3E3B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12" y="543299"/>
            <a:ext cx="5545136" cy="28797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8749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7">
            <a:extLst>
              <a:ext uri="{FF2B5EF4-FFF2-40B4-BE49-F238E27FC236}">
                <a16:creationId xmlns:a16="http://schemas.microsoft.com/office/drawing/2014/main" id="{AC37003A-ECD2-9271-8AB2-E1B377082716}"/>
              </a:ext>
            </a:extLst>
          </p:cNvPr>
          <p:cNvSpPr/>
          <p:nvPr userDrawn="1"/>
        </p:nvSpPr>
        <p:spPr>
          <a:xfrm>
            <a:off x="4149038" y="2811463"/>
            <a:ext cx="3893924" cy="4046537"/>
          </a:xfrm>
          <a:custGeom>
            <a:avLst/>
            <a:gdLst>
              <a:gd name="connsiteX0" fmla="*/ 198123 w 3893924"/>
              <a:gd name="connsiteY0" fmla="*/ 0 h 4046537"/>
              <a:gd name="connsiteX1" fmla="*/ 3695801 w 3893924"/>
              <a:gd name="connsiteY1" fmla="*/ 0 h 4046537"/>
              <a:gd name="connsiteX2" fmla="*/ 3893924 w 3893924"/>
              <a:gd name="connsiteY2" fmla="*/ 198123 h 4046537"/>
              <a:gd name="connsiteX3" fmla="*/ 3893924 w 3893924"/>
              <a:gd name="connsiteY3" fmla="*/ 4046537 h 4046537"/>
              <a:gd name="connsiteX4" fmla="*/ 0 w 3893924"/>
              <a:gd name="connsiteY4" fmla="*/ 4046537 h 4046537"/>
              <a:gd name="connsiteX5" fmla="*/ 0 w 3893924"/>
              <a:gd name="connsiteY5" fmla="*/ 198123 h 4046537"/>
              <a:gd name="connsiteX6" fmla="*/ 198123 w 3893924"/>
              <a:gd name="connsiteY6" fmla="*/ 0 h 404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93924" h="4046537">
                <a:moveTo>
                  <a:pt x="198123" y="0"/>
                </a:moveTo>
                <a:lnTo>
                  <a:pt x="3695801" y="0"/>
                </a:lnTo>
                <a:cubicBezTo>
                  <a:pt x="3805221" y="0"/>
                  <a:pt x="3893924" y="88703"/>
                  <a:pt x="3893924" y="198123"/>
                </a:cubicBezTo>
                <a:lnTo>
                  <a:pt x="3893924" y="4046537"/>
                </a:lnTo>
                <a:lnTo>
                  <a:pt x="0" y="4046537"/>
                </a:lnTo>
                <a:lnTo>
                  <a:pt x="0" y="198123"/>
                </a:lnTo>
                <a:cubicBezTo>
                  <a:pt x="0" y="88703"/>
                  <a:pt x="88703" y="0"/>
                  <a:pt x="1981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4C63C5-B093-423F-EDE7-E256A8B7AD32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6000" y="0"/>
            <a:ext cx="0" cy="720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13565E-CF99-419F-AEC7-A62AF2E65B11}"/>
              </a:ext>
            </a:extLst>
          </p:cNvPr>
          <p:cNvSpPr/>
          <p:nvPr userDrawn="1"/>
        </p:nvSpPr>
        <p:spPr>
          <a:xfrm rot="5400000">
            <a:off x="9245600" y="-1360"/>
            <a:ext cx="2946400" cy="2946400"/>
          </a:xfrm>
          <a:custGeom>
            <a:avLst/>
            <a:gdLst>
              <a:gd name="connsiteX0" fmla="*/ 0 w 2946400"/>
              <a:gd name="connsiteY0" fmla="*/ 0 h 2946400"/>
              <a:gd name="connsiteX1" fmla="*/ 2881601 w 2946400"/>
              <a:gd name="connsiteY1" fmla="*/ 0 h 2946400"/>
              <a:gd name="connsiteX2" fmla="*/ 2897635 w 2946400"/>
              <a:gd name="connsiteY2" fmla="*/ 62356 h 2946400"/>
              <a:gd name="connsiteX3" fmla="*/ 2946400 w 2946400"/>
              <a:gd name="connsiteY3" fmla="*/ 546100 h 2946400"/>
              <a:gd name="connsiteX4" fmla="*/ 546100 w 2946400"/>
              <a:gd name="connsiteY4" fmla="*/ 2946400 h 2946400"/>
              <a:gd name="connsiteX5" fmla="*/ 62356 w 2946400"/>
              <a:gd name="connsiteY5" fmla="*/ 2897635 h 2946400"/>
              <a:gd name="connsiteX6" fmla="*/ 0 w 2946400"/>
              <a:gd name="connsiteY6" fmla="*/ 2881601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400" h="2946400">
                <a:moveTo>
                  <a:pt x="0" y="0"/>
                </a:moveTo>
                <a:lnTo>
                  <a:pt x="2881601" y="0"/>
                </a:lnTo>
                <a:lnTo>
                  <a:pt x="2897635" y="62356"/>
                </a:lnTo>
                <a:cubicBezTo>
                  <a:pt x="2929609" y="218610"/>
                  <a:pt x="2946400" y="380394"/>
                  <a:pt x="2946400" y="546100"/>
                </a:cubicBezTo>
                <a:cubicBezTo>
                  <a:pt x="2946400" y="1871749"/>
                  <a:pt x="1871749" y="2946400"/>
                  <a:pt x="546100" y="2946400"/>
                </a:cubicBezTo>
                <a:cubicBezTo>
                  <a:pt x="380394" y="2946400"/>
                  <a:pt x="218610" y="2929609"/>
                  <a:pt x="62356" y="2897635"/>
                </a:cubicBezTo>
                <a:lnTo>
                  <a:pt x="0" y="28816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A16C853-F5B0-48E9-8364-029210A4FD5A}"/>
              </a:ext>
            </a:extLst>
          </p:cNvPr>
          <p:cNvSpPr/>
          <p:nvPr userDrawn="1"/>
        </p:nvSpPr>
        <p:spPr>
          <a:xfrm>
            <a:off x="0" y="0"/>
            <a:ext cx="2946400" cy="2946400"/>
          </a:xfrm>
          <a:custGeom>
            <a:avLst/>
            <a:gdLst>
              <a:gd name="connsiteX0" fmla="*/ 0 w 2946400"/>
              <a:gd name="connsiteY0" fmla="*/ 0 h 2946400"/>
              <a:gd name="connsiteX1" fmla="*/ 2881601 w 2946400"/>
              <a:gd name="connsiteY1" fmla="*/ 0 h 2946400"/>
              <a:gd name="connsiteX2" fmla="*/ 2897635 w 2946400"/>
              <a:gd name="connsiteY2" fmla="*/ 62356 h 2946400"/>
              <a:gd name="connsiteX3" fmla="*/ 2946400 w 2946400"/>
              <a:gd name="connsiteY3" fmla="*/ 546100 h 2946400"/>
              <a:gd name="connsiteX4" fmla="*/ 546100 w 2946400"/>
              <a:gd name="connsiteY4" fmla="*/ 2946400 h 2946400"/>
              <a:gd name="connsiteX5" fmla="*/ 62356 w 2946400"/>
              <a:gd name="connsiteY5" fmla="*/ 2897635 h 2946400"/>
              <a:gd name="connsiteX6" fmla="*/ 0 w 2946400"/>
              <a:gd name="connsiteY6" fmla="*/ 2881601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6400" h="2946400">
                <a:moveTo>
                  <a:pt x="0" y="0"/>
                </a:moveTo>
                <a:lnTo>
                  <a:pt x="2881601" y="0"/>
                </a:lnTo>
                <a:lnTo>
                  <a:pt x="2897635" y="62356"/>
                </a:lnTo>
                <a:cubicBezTo>
                  <a:pt x="2929609" y="218610"/>
                  <a:pt x="2946400" y="380394"/>
                  <a:pt x="2946400" y="546100"/>
                </a:cubicBezTo>
                <a:cubicBezTo>
                  <a:pt x="2946400" y="1871749"/>
                  <a:pt x="1871749" y="2946400"/>
                  <a:pt x="546100" y="2946400"/>
                </a:cubicBezTo>
                <a:cubicBezTo>
                  <a:pt x="380394" y="2946400"/>
                  <a:pt x="218610" y="2929609"/>
                  <a:pt x="62356" y="2897635"/>
                </a:cubicBezTo>
                <a:lnTo>
                  <a:pt x="0" y="28816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5048C8-BEDD-47F9-820F-7FAF2CE3E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19998"/>
            <a:ext cx="10752000" cy="176717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54D9A68-A5E1-422C-86E6-C5B21D058A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3248750"/>
            <a:ext cx="3218016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D2ADC0D5-7E0B-BEB1-CED3-F22FB93B60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3" y="3650832"/>
            <a:ext cx="3218016" cy="25027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30FCCA7C-03AA-99D2-27DF-4C2B5F26BD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6992" y="3248750"/>
            <a:ext cx="3218016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9C7F382-677C-1234-D6A5-1733381B5A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86992" y="3650832"/>
            <a:ext cx="3218016" cy="25027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30A1B2A7-CA70-0F52-27CE-F9B0C958DF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23121" y="3233186"/>
            <a:ext cx="3218016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170B7EF2-0E9D-CBAA-2308-0D8E544F7D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23121" y="3635268"/>
            <a:ext cx="3218016" cy="25027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343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F31A4D2-E7FE-4037-BB0F-7F3541D21692}"/>
              </a:ext>
            </a:extLst>
          </p:cNvPr>
          <p:cNvSpPr/>
          <p:nvPr userDrawn="1"/>
        </p:nvSpPr>
        <p:spPr>
          <a:xfrm>
            <a:off x="0" y="0"/>
            <a:ext cx="5676900" cy="6858000"/>
          </a:xfrm>
          <a:custGeom>
            <a:avLst/>
            <a:gdLst>
              <a:gd name="connsiteX0" fmla="*/ 0 w 5676900"/>
              <a:gd name="connsiteY0" fmla="*/ 0 h 6858000"/>
              <a:gd name="connsiteX1" fmla="*/ 3870984 w 5676900"/>
              <a:gd name="connsiteY1" fmla="*/ 0 h 6858000"/>
              <a:gd name="connsiteX2" fmla="*/ 4006278 w 5676900"/>
              <a:gd name="connsiteY2" fmla="*/ 96210 h 6858000"/>
              <a:gd name="connsiteX3" fmla="*/ 5676900 w 5676900"/>
              <a:gd name="connsiteY3" fmla="*/ 3429000 h 6858000"/>
              <a:gd name="connsiteX4" fmla="*/ 4006278 w 5676900"/>
              <a:gd name="connsiteY4" fmla="*/ 6761790 h 6858000"/>
              <a:gd name="connsiteX5" fmla="*/ 3870983 w 5676900"/>
              <a:gd name="connsiteY5" fmla="*/ 6858000 h 6858000"/>
              <a:gd name="connsiteX6" fmla="*/ 0 w 56769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76900" h="6858000">
                <a:moveTo>
                  <a:pt x="0" y="0"/>
                </a:moveTo>
                <a:lnTo>
                  <a:pt x="3870984" y="0"/>
                </a:lnTo>
                <a:lnTo>
                  <a:pt x="4006278" y="96210"/>
                </a:lnTo>
                <a:cubicBezTo>
                  <a:pt x="5020449" y="854662"/>
                  <a:pt x="5676900" y="2065170"/>
                  <a:pt x="5676900" y="3429000"/>
                </a:cubicBezTo>
                <a:cubicBezTo>
                  <a:pt x="5676900" y="4792830"/>
                  <a:pt x="5020449" y="6003338"/>
                  <a:pt x="4006278" y="6761790"/>
                </a:cubicBezTo>
                <a:lnTo>
                  <a:pt x="3870983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53DE57-F9AC-4BE9-85B5-FE07DAEAA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439997"/>
            <a:ext cx="4059237" cy="39780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F9C601-91DE-37CA-F7E5-64317EBCDD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1" y="2908302"/>
            <a:ext cx="4686300" cy="1835149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C7C845-1150-C362-D67D-6AD3AD7C90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444588"/>
            <a:ext cx="4686300" cy="360000"/>
          </a:xfrm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E788A7F-D472-23EE-5635-C37BC55DC2C0}"/>
              </a:ext>
            </a:extLst>
          </p:cNvPr>
          <p:cNvCxnSpPr>
            <a:cxnSpLocks/>
          </p:cNvCxnSpPr>
          <p:nvPr userDrawn="1"/>
        </p:nvCxnSpPr>
        <p:spPr>
          <a:xfrm flipH="1">
            <a:off x="11099800" y="3429000"/>
            <a:ext cx="54133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1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FAA4F31-FF90-45D7-B2DE-4071CF3B0D54}"/>
              </a:ext>
            </a:extLst>
          </p:cNvPr>
          <p:cNvSpPr/>
          <p:nvPr userDrawn="1"/>
        </p:nvSpPr>
        <p:spPr>
          <a:xfrm>
            <a:off x="0" y="0"/>
            <a:ext cx="2267714" cy="2267712"/>
          </a:xfrm>
          <a:custGeom>
            <a:avLst/>
            <a:gdLst>
              <a:gd name="connsiteX0" fmla="*/ 0 w 2267714"/>
              <a:gd name="connsiteY0" fmla="*/ 0 h 2267712"/>
              <a:gd name="connsiteX1" fmla="*/ 2263317 w 2267714"/>
              <a:gd name="connsiteY1" fmla="*/ 0 h 2267712"/>
              <a:gd name="connsiteX2" fmla="*/ 2267714 w 2267714"/>
              <a:gd name="connsiteY2" fmla="*/ 87089 h 2267712"/>
              <a:gd name="connsiteX3" fmla="*/ 87091 w 2267714"/>
              <a:gd name="connsiteY3" fmla="*/ 2267712 h 2267712"/>
              <a:gd name="connsiteX4" fmla="*/ 0 w 2267714"/>
              <a:gd name="connsiteY4" fmla="*/ 2263314 h 226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4" h="2267712">
                <a:moveTo>
                  <a:pt x="0" y="0"/>
                </a:moveTo>
                <a:lnTo>
                  <a:pt x="2263317" y="0"/>
                </a:lnTo>
                <a:lnTo>
                  <a:pt x="2267714" y="87089"/>
                </a:lnTo>
                <a:cubicBezTo>
                  <a:pt x="2267714" y="1291414"/>
                  <a:pt x="1291416" y="2267712"/>
                  <a:pt x="87091" y="2267712"/>
                </a:cubicBezTo>
                <a:lnTo>
                  <a:pt x="0" y="22633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0525E9-84FB-45C6-9CCA-A7C6F12B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719998"/>
            <a:ext cx="4825137" cy="19949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562162F-D0C3-47F5-A87A-C7A3A8F0B0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719998"/>
            <a:ext cx="5376000" cy="5418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CA19F0-EE92-46AD-8A97-9F77DC05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3401634"/>
            <a:ext cx="4825136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19D57F2C-493B-63FF-DA50-68D384E898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4" y="3801034"/>
            <a:ext cx="4825136" cy="2336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710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D1D2B-1803-7A82-2F23-2D10AA7F8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6952179" cy="28797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4C5CF9-10AA-8747-7064-6A925F453B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0862" y="3429000"/>
            <a:ext cx="6952179" cy="342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en-ID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CF421A03-EBB9-E8A0-A75A-B02C2B24E4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53905" y="549275"/>
            <a:ext cx="3587236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20C953-7D7C-35D3-0E62-253A6D9C62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3904" y="955674"/>
            <a:ext cx="3587236" cy="231401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047D360-931B-4B02-DF7F-22B40E3F0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53903" y="3589059"/>
            <a:ext cx="3587236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FC03BD29-6455-7ADC-E781-64D001078B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53902" y="3994710"/>
            <a:ext cx="3587236" cy="231401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127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s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ED0F9B-1932-6896-466C-D64BA828EC15}"/>
              </a:ext>
            </a:extLst>
          </p:cNvPr>
          <p:cNvSpPr/>
          <p:nvPr userDrawn="1"/>
        </p:nvSpPr>
        <p:spPr>
          <a:xfrm>
            <a:off x="6096001" y="3429000"/>
            <a:ext cx="6096000" cy="3429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C0BAD-62F8-8DBF-08BD-F3D4D2314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5545137" cy="2330450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F15D25B-820B-156A-3645-D86E2556A8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413250"/>
            <a:ext cx="4994274" cy="189547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453C8F-F0F1-1099-79AA-AF1ACBB99C77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429000"/>
            <a:ext cx="622004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2764C-29F8-352B-1FEF-C94B5FF717FB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1" y="0"/>
            <a:ext cx="0" cy="3429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0730728-BA5D-6ABE-8950-B7C4CD0612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3" y="3978274"/>
            <a:ext cx="4994274" cy="360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4D69608-7CD7-CDA4-432C-F440FF3576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46866" y="4413250"/>
            <a:ext cx="4994274" cy="18934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292190A-DFB1-DD0F-F6CF-B573B68D37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46866" y="3976220"/>
            <a:ext cx="499427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0E931C2-A398-6AE3-BE1F-0BDF8CDBD7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6863" y="986304"/>
            <a:ext cx="4994274" cy="18934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3867C3F-EB64-F016-29BE-C89F700C3F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46863" y="549274"/>
            <a:ext cx="499427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418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1230AE0-6C7F-4620-8410-EFE6D1DFE7CE}"/>
              </a:ext>
            </a:extLst>
          </p:cNvPr>
          <p:cNvSpPr/>
          <p:nvPr userDrawn="1"/>
        </p:nvSpPr>
        <p:spPr>
          <a:xfrm rot="10800000">
            <a:off x="5883268" y="549274"/>
            <a:ext cx="6308731" cy="6308725"/>
          </a:xfrm>
          <a:custGeom>
            <a:avLst/>
            <a:gdLst>
              <a:gd name="connsiteX0" fmla="*/ 0 w 2267714"/>
              <a:gd name="connsiteY0" fmla="*/ 0 h 2267712"/>
              <a:gd name="connsiteX1" fmla="*/ 2263317 w 2267714"/>
              <a:gd name="connsiteY1" fmla="*/ 0 h 2267712"/>
              <a:gd name="connsiteX2" fmla="*/ 2267714 w 2267714"/>
              <a:gd name="connsiteY2" fmla="*/ 87089 h 2267712"/>
              <a:gd name="connsiteX3" fmla="*/ 87091 w 2267714"/>
              <a:gd name="connsiteY3" fmla="*/ 2267712 h 2267712"/>
              <a:gd name="connsiteX4" fmla="*/ 0 w 2267714"/>
              <a:gd name="connsiteY4" fmla="*/ 2263314 h 226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4" h="2267712">
                <a:moveTo>
                  <a:pt x="0" y="0"/>
                </a:moveTo>
                <a:lnTo>
                  <a:pt x="2263317" y="0"/>
                </a:lnTo>
                <a:lnTo>
                  <a:pt x="2267714" y="87089"/>
                </a:lnTo>
                <a:cubicBezTo>
                  <a:pt x="2267714" y="1291414"/>
                  <a:pt x="1291416" y="2267712"/>
                  <a:pt x="87091" y="2267712"/>
                </a:cubicBezTo>
                <a:lnTo>
                  <a:pt x="0" y="2263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FE9F7-C154-4314-AE66-194623BD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5332405" cy="28797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CA482F9F-1C6B-D116-4A91-3496683445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3" y="4152899"/>
            <a:ext cx="5332406" cy="19850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4D6732-7D26-F6D0-37F1-72DEBAEC79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3" y="3722329"/>
            <a:ext cx="5332406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89" indent="0" algn="l">
              <a:lnSpc>
                <a:spcPct val="120000"/>
              </a:lnSpc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377" indent="0" algn="l">
              <a:lnSpc>
                <a:spcPct val="120000"/>
              </a:lnSpc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566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755" indent="0" algn="l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298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69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B7D4B2-5FEF-3325-44F5-21237FDB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B21619-3A93-A51B-F525-439BEC03A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CE7DA-C02E-2F7C-C6C6-8E333C7A8B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05C64-3C13-4936-BD8D-9861BDEBB311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AC9E7F-F028-9EE1-0592-27B8A66B7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6C3AEA-C94B-D668-F2ED-BA1A4B687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0A7B6-2236-4D50-A692-0FEC2FFA6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90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ECAB1D-7C61-B1A0-AB2C-B508F789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0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98A34-8A43-A6AC-9593-C4AE4F032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74838"/>
            <a:ext cx="11090276" cy="4433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8686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805" r:id="rId2"/>
    <p:sldLayoutId id="2147483809" r:id="rId3"/>
    <p:sldLayoutId id="2147483811" r:id="rId4"/>
    <p:sldLayoutId id="2147483814" r:id="rId5"/>
    <p:sldLayoutId id="2147483817" r:id="rId6"/>
    <p:sldLayoutId id="2147483850" r:id="rId7"/>
    <p:sldLayoutId id="2147483851" r:id="rId8"/>
    <p:sldLayoutId id="2147483834" r:id="rId9"/>
    <p:sldLayoutId id="2147483852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2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755" indent="0" algn="l" defTabSz="914377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pos="7333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pos="69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38E4737-49C1-35B7-5040-69F247C3A0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2923" r="22923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AAAFF8E-883A-6980-63E4-5029F69449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L'intelligence artificielle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EAF2C2F-2BDA-8FCF-5642-8D8A16477B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Créé par: Marouane HARRANE
DATE : octobre - 2024</a:t>
            </a:r>
          </a:p>
        </p:txBody>
      </p:sp>
    </p:spTree>
    <p:extLst>
      <p:ext uri="{BB962C8B-B14F-4D97-AF65-F5344CB8AC3E}">
        <p14:creationId xmlns:p14="http://schemas.microsoft.com/office/powerpoint/2010/main" val="266169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A120F-0F29-6B19-2599-AF67BE55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Définition générale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8C99C6-552B-9849-CE78-B7E65A8CD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L'intelligence artificielle se réfère à des systèmes capables d'effectuer des tâches qui nécessitent l'intelligence humaine. Cela inclut la perception, la compréhension, l'apprentissage, et la prise de décision.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CF56D1C-769E-6108-B010-6BDE582E9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4678" r="24678"/>
          <a:stretch>
            <a:fillRect/>
          </a:stretch>
        </p:blipFill>
        <p:spPr/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E8E818-79F4-1E95-49E4-D0028C65A6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QU'EST-CE QUE L'IA ?</a:t>
            </a:r>
          </a:p>
        </p:txBody>
      </p:sp>
    </p:spTree>
    <p:extLst>
      <p:ext uri="{BB962C8B-B14F-4D97-AF65-F5344CB8AC3E}">
        <p14:creationId xmlns:p14="http://schemas.microsoft.com/office/powerpoint/2010/main" val="24203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C32002A1-8CB1-AC4E-E330-2D0D15F82E5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7500" b="27500"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18C073-967D-2289-3078-00CA6CB5DA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L'apprentissage automatique permet aux systèmes IA d'apprendre à partir de données sans être explicitement programmés. Cela améliore leur performance avec le temps.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EBC2A5-7378-5997-9E1B-9E973C786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APPRENTISSAGE AUTOMATIQUE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791611D-5053-2C15-69BA-52B50B3F08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Cette fonctionnalité permet aux machines de comprendre et d'interagir avec le langage humain, facilitant ainsi des applications comme les assistants virtuels.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341456-6D78-E9CB-CC1B-DD202C8596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TRAITEMENT DU LANGAGE NATUREL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F95467CE-05D1-60AB-75BE-7D57EDDA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Fonctionnalités clés</a:t>
            </a:r>
          </a:p>
        </p:txBody>
      </p:sp>
    </p:spTree>
    <p:extLst>
      <p:ext uri="{BB962C8B-B14F-4D97-AF65-F5344CB8AC3E}">
        <p14:creationId xmlns:p14="http://schemas.microsoft.com/office/powerpoint/2010/main" val="2529820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911066-E4C8-B090-232E-8CACFBC0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Applications de l'IA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808B32-16ED-92D3-410C-8225346752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SECTEUR DE LA SANTÉ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6C7C16-F5CB-6386-B9B9-F593DCEDC0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L'IA est utilisée pour diagnostiquer des maladies, gérer des soins personnalisés et analyser des données médicales pour découvrir des tendances.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BF4E80-4961-BE51-8B46-D42AE1EF9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TRANSPORT INTELLIGENT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793F7ED-B8B2-0A9B-6372-CE308B0194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Les systèmes de conduite autonome et l'optimisation du trafic utilisent l'IA pour améliorer la sécurité et l'efficacité des transports.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965CA95-B24C-7B64-237A-4E5E40528B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FINANCE ET COMMERCE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B937C69-062B-3F53-6B76-8A5A4D1B62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L'IA aide dans l'analyse de risques, la détection de fraudes, et la personnalisation de l'expérience client dans le secteur financier.</a:t>
            </a:r>
          </a:p>
        </p:txBody>
      </p:sp>
    </p:spTree>
    <p:extLst>
      <p:ext uri="{BB962C8B-B14F-4D97-AF65-F5344CB8AC3E}">
        <p14:creationId xmlns:p14="http://schemas.microsoft.com/office/powerpoint/2010/main" val="388843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499662"/>
              </p:ext>
            </p:extLst>
          </p:nvPr>
        </p:nvGraphicFramePr>
        <p:xfrm>
          <a:off x="853440" y="3108960"/>
          <a:ext cx="10363200" cy="2097024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AVANTAGES</a:t>
                      </a:r>
                      <a:endParaRPr lang="en-US" sz="18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INCONVÉNIENTS</a:t>
                      </a:r>
                      <a:endParaRPr lang="en-US" sz="18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 algn="l" defTabSz="914377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Amélioration de l'efficacité</a:t>
                      </a:r>
                    </a:p>
                  </a:txBody>
                  <a:tcPr marL="73152" marR="73152" marT="73152" marB="73152" anchor="ctr">
                    <a:lnL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377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Coût élevé de mise en œuvre</a:t>
                      </a: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 algn="l" defTabSz="914377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Analyse des données massives</a:t>
                      </a:r>
                    </a:p>
                  </a:txBody>
                  <a:tcPr marL="73152" marR="73152" marT="73152" marB="73152" anchor="ctr">
                    <a:lnL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377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Risques de biais algorithmique</a:t>
                      </a: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 algn="l" defTabSz="914377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Automatisation des tâches répétitives</a:t>
                      </a:r>
                    </a:p>
                  </a:txBody>
                  <a:tcPr marL="73152" marR="73152" marT="73152" marB="73152" anchor="ctr">
                    <a:lnL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377" rtl="0" eaLnBrk="1" latinLnBrk="0" hangingPunct="1">
                        <a:buNone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Réduction des emplois</a:t>
                      </a: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66666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BFBFB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546100" y="7112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>
                <a:latin typeface="Montserrat ExtraBold"/>
              </a:rPr>
              <a:t>Avantages et inconvénients</a:t>
            </a:r>
            <a:endParaRPr lang="en-US" sz="4800" dirty="0">
              <a:latin typeface="Montserrat ExtraBold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</p:sp>
      <p:sp>
        <p:nvSpPr>
          <p:cNvPr id="5" name="Text 2"/>
          <p:cNvSpPr/>
          <p:nvPr/>
        </p:nvSpPr>
        <p:spPr>
          <a:xfrm>
            <a:off x="685800" y="2032000"/>
            <a:ext cx="6032500" cy="787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>
                <a:latin typeface="Open Sans"/>
                <a:ea typeface="Open Sans"/>
                <a:cs typeface="Open Sans"/>
              </a:rPr>
              <a:t>Ce tableau présente un aperçu des principaux avantages et inconvénients de l'intelligence artificielle. Bien qu'elle améliore l'efficacité, des préoccupations éthiques existent.</a:t>
            </a:r>
            <a:endParaRPr lang="en-US" sz="1800" dirty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73636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3943146592"/>
              </p:ext>
            </p:extLst>
          </p:nvPr>
        </p:nvGraphicFramePr>
        <p:xfrm>
          <a:off x="15240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2689346635"/>
              </p:ext>
            </p:extLst>
          </p:nvPr>
        </p:nvGraphicFramePr>
        <p:xfrm>
          <a:off x="52197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2745524202"/>
              </p:ext>
            </p:extLst>
          </p:nvPr>
        </p:nvGraphicFramePr>
        <p:xfrm>
          <a:off x="88265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8952D28F-6129-454B-91B9-6AEF0EF9A6F6}"/>
              </a:ext>
            </a:extLst>
          </p:cNvPr>
          <p:cNvSpPr txBox="1"/>
          <p:nvPr/>
        </p:nvSpPr>
        <p:spPr>
          <a:xfrm>
            <a:off x="546100" y="7112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r>
              <a:rPr lang="fr-FR" sz="4800">
                <a:latin typeface="Montserrat ExtraBold"/>
              </a:rPr>
              <a:t>Statistiques récentes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02D014-245C-47E4-A704-13D9820094A0}"/>
              </a:ext>
            </a:extLst>
          </p:cNvPr>
          <p:cNvSpPr txBox="1"/>
          <p:nvPr/>
        </p:nvSpPr>
        <p:spPr>
          <a:xfrm>
            <a:off x="19685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fr-FR" sz="2400">
                <a:latin typeface="Montserrat ExtraBold"/>
              </a:rPr>
              <a:t>40%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F068EF-30C2-46D7-AEE3-A58FDB56E49E}"/>
              </a:ext>
            </a:extLst>
          </p:cNvPr>
          <p:cNvSpPr txBox="1"/>
          <p:nvPr/>
        </p:nvSpPr>
        <p:spPr>
          <a:xfrm>
            <a:off x="5664200" y="25908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fr-FR" sz="2400">
                <a:latin typeface="Montserrat ExtraBold"/>
              </a:rPr>
              <a:t>30%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14ACE5-393C-4070-A3CA-F01DE9A58671}"/>
              </a:ext>
            </a:extLst>
          </p:cNvPr>
          <p:cNvSpPr txBox="1"/>
          <p:nvPr/>
        </p:nvSpPr>
        <p:spPr>
          <a:xfrm>
            <a:off x="9271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fr-FR" sz="2400">
                <a:latin typeface="Montserrat ExtraBold"/>
              </a:rPr>
              <a:t>25%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C83A5F-BA7F-4956-B240-D7CA14EC0349}"/>
              </a:ext>
            </a:extLst>
          </p:cNvPr>
          <p:cNvSpPr txBox="1"/>
          <p:nvPr/>
        </p:nvSpPr>
        <p:spPr>
          <a:xfrm>
            <a:off x="914400" y="4177268"/>
            <a:ext cx="3060700" cy="369332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fr-FR" b="1"/>
              <a:t>INDUSTRIE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B927AE2-BEDC-4673-B146-D883876BDA72}"/>
              </a:ext>
            </a:extLst>
          </p:cNvPr>
          <p:cNvSpPr txBox="1"/>
          <p:nvPr/>
        </p:nvSpPr>
        <p:spPr>
          <a:xfrm>
            <a:off x="914400" y="4622800"/>
            <a:ext cx="3060700" cy="646331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fr-FR" dirty="0">
                <a:latin typeface="Open Sans"/>
                <a:ea typeface="Open Sans"/>
                <a:cs typeface="Open Sans"/>
              </a:rPr>
              <a:t>L'IA est intégrée dans 40% des processus industriels.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17ACC9-A8B4-4928-9A72-613073E3910C}"/>
              </a:ext>
            </a:extLst>
          </p:cNvPr>
          <p:cNvSpPr txBox="1"/>
          <p:nvPr/>
        </p:nvSpPr>
        <p:spPr>
          <a:xfrm>
            <a:off x="4559300" y="4189968"/>
            <a:ext cx="3060700" cy="369332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fr-FR" b="1"/>
              <a:t>MARCHÉ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CDAD4B-59E0-4518-8075-91F2FF7A6594}"/>
              </a:ext>
            </a:extLst>
          </p:cNvPr>
          <p:cNvSpPr txBox="1"/>
          <p:nvPr/>
        </p:nvSpPr>
        <p:spPr>
          <a:xfrm>
            <a:off x="4559300" y="4610100"/>
            <a:ext cx="30607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 sz="1600">
                <a:latin typeface="Open Sans"/>
                <a:ea typeface="Open Sans"/>
                <a:cs typeface="Open Sans"/>
              </a:defRPr>
            </a:lvl1pPr>
          </a:lstStyle>
          <a:p>
            <a:r>
              <a:rPr lang="fr-FR" sz="1800" dirty="0"/>
              <a:t>Le marché de l'IA croît de 30% par an.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DA5665-1019-4C88-934F-460E70BED9EF}"/>
              </a:ext>
            </a:extLst>
          </p:cNvPr>
          <p:cNvSpPr txBox="1"/>
          <p:nvPr/>
        </p:nvSpPr>
        <p:spPr>
          <a:xfrm>
            <a:off x="8204200" y="4177268"/>
            <a:ext cx="3060700" cy="369332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fr-FR" b="1"/>
              <a:t>ENTREPRISES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84633D-CF73-48CD-9CC9-22A21816EED3}"/>
              </a:ext>
            </a:extLst>
          </p:cNvPr>
          <p:cNvSpPr txBox="1"/>
          <p:nvPr/>
        </p:nvSpPr>
        <p:spPr>
          <a:xfrm>
            <a:off x="8204200" y="4610100"/>
            <a:ext cx="3060700" cy="92333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fr-FR" dirty="0">
                <a:latin typeface="Open Sans"/>
                <a:ea typeface="Open Sans"/>
                <a:cs typeface="Open Sans"/>
              </a:rPr>
              <a:t>25% des entreprises utilisent l'IA dans leurs opérations.</a:t>
            </a:r>
          </a:p>
        </p:txBody>
      </p:sp>
    </p:spTree>
    <p:extLst>
      <p:ext uri="{BB962C8B-B14F-4D97-AF65-F5344CB8AC3E}">
        <p14:creationId xmlns:p14="http://schemas.microsoft.com/office/powerpoint/2010/main" val="2935297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F1AF4-196D-4795-5456-C766DBB34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Futur de l'IA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190A1D-6138-65AB-0827-D8CBE94E04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fr-FR" sz="1800" noProof="0" dirty="0"/>
              <a:t>Le futur de l'IA inclut des avancées vers une IA générale, une amélioration des interactions humaines avec les systèmes AI, ainsi qu'une plus grande régulation éthique.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D2F4F8-56C6-8DEB-9ACA-46205D768E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fr-FR" sz="1800" noProof="0" dirty="0"/>
              <a:t>TENDANCES ÉMERGENTES</a:t>
            </a:r>
          </a:p>
        </p:txBody>
      </p:sp>
    </p:spTree>
    <p:extLst>
      <p:ext uri="{BB962C8B-B14F-4D97-AF65-F5344CB8AC3E}">
        <p14:creationId xmlns:p14="http://schemas.microsoft.com/office/powerpoint/2010/main" val="1460323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nt">
  <a:themeElements>
    <a:clrScheme name="01">
      <a:dk1>
        <a:srgbClr val="000000"/>
      </a:dk1>
      <a:lt1>
        <a:sysClr val="window" lastClr="FFFFFF"/>
      </a:lt1>
      <a:dk2>
        <a:srgbClr val="2D3436"/>
      </a:dk2>
      <a:lt2>
        <a:srgbClr val="DFE6E9"/>
      </a:lt2>
      <a:accent1>
        <a:srgbClr val="55EFC4"/>
      </a:accent1>
      <a:accent2>
        <a:srgbClr val="81ECEC"/>
      </a:accent2>
      <a:accent3>
        <a:srgbClr val="74B9FF"/>
      </a:accent3>
      <a:accent4>
        <a:srgbClr val="A29BFE"/>
      </a:accent4>
      <a:accent5>
        <a:srgbClr val="FAB1A0"/>
      </a:accent5>
      <a:accent6>
        <a:srgbClr val="FF7675"/>
      </a:accent6>
      <a:hlink>
        <a:srgbClr val="0563C1"/>
      </a:hlink>
      <a:folHlink>
        <a:srgbClr val="954F72"/>
      </a:folHlink>
    </a:clrScheme>
    <a:fontScheme name="Montserrat ExtraBold - Open Sans">
      <a:majorFont>
        <a:latin typeface="Montserrat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032680B-7870-4E77-A8CF-93FA9147A277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315</Words>
  <Application>Microsoft Office PowerPoint</Application>
  <PresentationFormat>Grand écran</PresentationFormat>
  <Paragraphs>43</Paragraphs>
  <Slides>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Montserrat ExtraBold</vt:lpstr>
      <vt:lpstr>Open Sans</vt:lpstr>
      <vt:lpstr>Thème Office</vt:lpstr>
      <vt:lpstr>Mint</vt:lpstr>
      <vt:lpstr>L'intelligence artificielle</vt:lpstr>
      <vt:lpstr>Définition générale</vt:lpstr>
      <vt:lpstr>Fonctionnalités clés</vt:lpstr>
      <vt:lpstr>Applications de l'IA</vt:lpstr>
      <vt:lpstr>Présentation PowerPoint</vt:lpstr>
      <vt:lpstr>Présentation PowerPoint</vt:lpstr>
      <vt:lpstr>Futur de l'IA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MAROUANE</dc:creator>
  <cp:lastModifiedBy>Marouane Harrane</cp:lastModifiedBy>
  <cp:revision>3</cp:revision>
  <dcterms:created xsi:type="dcterms:W3CDTF">2024-10-21T11:01:19Z</dcterms:created>
  <dcterms:modified xsi:type="dcterms:W3CDTF">2024-10-28T21:40:57Z</dcterms:modified>
</cp:coreProperties>
</file>